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hdphoto1.wdp" ContentType="image/vnd.ms-photo"/>
  <Override PartName="/ppt/media/image12.png" ContentType="image/png"/>
  <Override PartName="/ppt/media/image9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13.png" ContentType="image/png"/>
  <Override PartName="/ppt/media/hdphoto2.wdp" ContentType="image/vnd.ms-photo"/>
  <Override PartName="/ppt/media/image4.png" ContentType="image/png"/>
  <Override PartName="/ppt/media/hdphoto3.wdp" ContentType="image/vnd.ms-photo"/>
  <Override PartName="/ppt/media/image14.png" ContentType="image/png"/>
  <Override PartName="/ppt/media/image5.png" ContentType="image/png"/>
  <Override PartName="/ppt/media/image3.jpeg" ContentType="image/jpeg"/>
  <Override PartName="/ppt/media/image15.png" ContentType="image/png"/>
  <Override PartName="/ppt/media/image6.png" ContentType="image/png"/>
  <Override PartName="/ppt/media/image1.png" ContentType="image/png"/>
  <Override PartName="/ppt/media/image10.png" ContentType="image/png"/>
  <Override PartName="/ppt/media/image16.png" ContentType="image/png"/>
  <Override PartName="/ppt/media/image7.png" ContentType="image/png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charts/_rels/chart5.xml.rels" ContentType="application/vnd.openxmlformats-package.relationships+xml"/>
  <Override PartName="/ppt/charts/_rels/chart4.xml.rels" ContentType="application/vnd.openxmlformats-package.relationships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_rels/drawing2.xml.rels" ContentType="application/vnd.openxmlformats-package.relationships+xml"/>
  <Override PartName="/ppt/drawings/_rels/drawing1.xml.rels" ContentType="application/vnd.openxmlformats-package.relationships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/>
  <p:notesSz cx="9875838" cy="6670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4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_rels/chart5.xml.rels><?xml version="1.0" encoding="UTF-8"?>
<Relationships xmlns="http://schemas.openxmlformats.org/package/2006/relationships"><Relationship Id="rId1" Type="http://schemas.openxmlformats.org/officeDocument/2006/relationships/chartUserShapes" Target="../drawings/drawing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328131772865193"/>
          <c:y val="0.124891860007865"/>
          <c:w val="0.335303621389447"/>
          <c:h val="0.669209594966575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14"/>
          <c:dPt>
            <c:idx val="0"/>
            <c:explosion val="14"/>
            <c:spPr>
              <a:solidFill>
                <a:srgbClr val="375a84"/>
              </a:solidFill>
              <a:ln w="0">
                <a:noFill/>
              </a:ln>
            </c:spPr>
          </c:dPt>
          <c:dPt>
            <c:idx val="1"/>
            <c:explosion val="14"/>
            <c:spPr>
              <a:solidFill>
                <a:srgbClr val="3e6595"/>
              </a:solidFill>
              <a:ln w="0">
                <a:noFill/>
              </a:ln>
            </c:spPr>
          </c:dPt>
          <c:dPt>
            <c:idx val="2"/>
            <c:explosion val="14"/>
            <c:spPr>
              <a:solidFill>
                <a:srgbClr val="446fa3"/>
              </a:solidFill>
              <a:ln w="0">
                <a:noFill/>
              </a:ln>
            </c:spPr>
          </c:dPt>
          <c:dPt>
            <c:idx val="3"/>
            <c:explosion val="14"/>
            <c:spPr>
              <a:solidFill>
                <a:srgbClr val="4978b1"/>
              </a:solidFill>
              <a:ln w="0">
                <a:noFill/>
              </a:ln>
            </c:spPr>
          </c:dPt>
          <c:dPt>
            <c:idx val="4"/>
            <c:explosion val="14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5"/>
            <c:explosion val="14"/>
            <c:spPr>
              <a:solidFill>
                <a:srgbClr val="7e9bc7"/>
              </a:solidFill>
              <a:ln w="0">
                <a:noFill/>
              </a:ln>
            </c:spPr>
          </c:dPt>
          <c:dPt>
            <c:idx val="6"/>
            <c:explosion val="14"/>
            <c:spPr>
              <a:solidFill>
                <a:srgbClr val="9db0d2"/>
              </a:solidFill>
              <a:ln w="0">
                <a:noFill/>
              </a:ln>
            </c:spPr>
          </c:dPt>
          <c:dPt>
            <c:idx val="7"/>
            <c:explosion val="14"/>
            <c:spPr>
              <a:solidFill>
                <a:srgbClr val="b5c3db"/>
              </a:solidFill>
              <a:ln w="0">
                <a:noFill/>
              </a:ln>
            </c:spPr>
          </c:dPt>
          <c:dPt>
            <c:idx val="8"/>
            <c:explosion val="14"/>
            <c:spPr>
              <a:solidFill>
                <a:srgbClr val="cad3e5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0"/>
      <c:rAngAx val="0"/>
      <c:perspective val="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631970260223048"/>
          <c:y val="0.150932169773899"/>
          <c:w val="0.899628252788104"/>
          <c:h val="0.84239058574639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Arial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  <a:ea typeface="Arial"/>
                      </a:rPr>
                      <a:t>523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</c:numCache>
            </c:numRef>
          </c:val>
        </c:ser>
      </c:pie3DChart>
    </c:plotArea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40"/>
      <c:rotY val="1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646458275848477"/>
          <c:y val="0.0358413828164718"/>
          <c:w val="0.547439788718515"/>
          <c:h val="0.95865107608879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7"/>
          <c:dPt>
            <c:idx val="0"/>
            <c:explosion val="3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18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explosion val="11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3000" spc="-1" strike="noStrike">
                      <a:solidFill>
                        <a:srgbClr val="000000"/>
                      </a:solidFill>
                      <a:latin typeface="Times New Roman"/>
                      <a:ea typeface="Arial"/>
                    </a:defRPr>
                  </a:pPr>
                </a:p>
              </c:txPr>
              <c:tx>
                <c:rich>
                  <a:bodyPr/>
                  <a:p>
                    <a:r>
                      <a:rPr b="1" lang="ru-RU" sz="30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39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3000" spc="-1" strike="noStrike">
                      <a:solidFill>
                        <a:srgbClr val="000000"/>
                      </a:solidFill>
                      <a:latin typeface="Times New Roman"/>
                      <a:ea typeface="Arial"/>
                    </a:defRPr>
                  </a:pPr>
                </a:p>
              </c:txPr>
              <c:tx>
                <c:rich>
                  <a:bodyPr/>
                  <a:p>
                    <a:r>
                      <a:rPr b="1" lang="ru-RU" sz="28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93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3000" spc="-1" strike="noStrike">
                      <a:solidFill>
                        <a:srgbClr val="000000"/>
                      </a:solidFill>
                      <a:latin typeface="Times New Roman"/>
                      <a:ea typeface="Arial"/>
                    </a:defRPr>
                  </a:pPr>
                </a:p>
              </c:txPr>
              <c:tx>
                <c:rich>
                  <a:bodyPr/>
                  <a:p>
                    <a:r>
                      <a:rPr b="1" lang="ru-RU" sz="30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76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square"/>
              <a:lstStyle/>
              <a:p>
                <a:pPr>
                  <a:defRPr b="0" sz="3000" spc="-1" strike="noStrike">
                    <a:solidFill>
                      <a:srgbClr val="000000"/>
                    </a:solidFill>
                    <a:latin typeface="Times New Roman"/>
                    <a:ea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39</c:v>
                </c:pt>
                <c:pt idx="1">
                  <c:v>93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6569954154809"/>
          <c:y val="0.110389922162431"/>
          <c:w val="0.35973"/>
          <c:h val="0.84695"/>
        </c:manualLayout>
      </c:layout>
      <c:overlay val="1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Times New Roman"/>
              <a:ea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293376922145538"/>
          <c:y val="0.0334371414522209"/>
          <c:w val="0.407595754126811"/>
          <c:h val="0.85084412391411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5"/>
          <c:dPt>
            <c:idx val="0"/>
            <c:explosion val="5"/>
            <c:spPr>
              <a:solidFill>
                <a:srgbClr val="3e6595"/>
              </a:solidFill>
              <a:ln w="0">
                <a:noFill/>
              </a:ln>
            </c:spPr>
          </c:dPt>
          <c:dPt>
            <c:idx val="1"/>
            <c:explosion val="5"/>
            <c:spPr>
              <a:solidFill>
                <a:srgbClr val="4978b1"/>
              </a:solidFill>
              <a:ln w="0">
                <a:noFill/>
              </a:ln>
            </c:spPr>
          </c:dPt>
          <c:dPt>
            <c:idx val="2"/>
            <c:explosion val="5"/>
            <c:spPr>
              <a:solidFill>
                <a:srgbClr val="7e9bc7"/>
              </a:solidFill>
              <a:ln w="0">
                <a:noFill/>
              </a:ln>
            </c:spPr>
          </c:dPt>
          <c:dPt>
            <c:idx val="3"/>
            <c:explosion val="5"/>
            <c:spPr>
              <a:solidFill>
                <a:srgbClr val="b5c3db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40"/>
      <c:rotY val="1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0837911544998221"/>
          <c:y val="0.160575939190177"/>
          <c:w val="0.567803644124738"/>
          <c:h val="0.82656044437947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7"/>
          <c:dPt>
            <c:idx val="0"/>
            <c:explosion val="3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18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explosion val="27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2400" spc="-1" strike="noStrike">
                      <a:solidFill>
                        <a:srgbClr val="000000"/>
                      </a:solidFill>
                      <a:latin typeface="Times New Roman"/>
                      <a:ea typeface="Arial"/>
                    </a:defRPr>
                  </a:pPr>
                </a:p>
              </c:txPr>
              <c:tx>
                <c:rich>
                  <a:bodyPr/>
                  <a:p/>
                  <a:p>
                    <a:r>
                      <a:rPr b="1" lang="ru-RU" sz="24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2 0 </a:t>
                    </a:r>
                    <a:r>
                      <a:rPr b="1" lang="ru-RU" sz="24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8</a:t>
                    </a:r>
                  </a:p>
                  <a:p/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2400" spc="-1" strike="noStrike">
                      <a:solidFill>
                        <a:srgbClr val="000000"/>
                      </a:solidFill>
                      <a:latin typeface="Times New Roman"/>
                      <a:ea typeface="Arial"/>
                    </a:defRPr>
                  </a:pPr>
                </a:p>
              </c:txPr>
              <c:tx>
                <c:rich>
                  <a:bodyPr/>
                  <a:p>
                    <a:r>
                      <a:rPr b="1" lang="ru-RU" sz="24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7</a:t>
                    </a:r>
                    <a:r>
                      <a:rPr b="1" lang="ru-RU" sz="24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 4</a:t>
                    </a:r>
                    <a:r>
                      <a:rPr b="1" lang="ru-RU" sz="2400" spc="-1" strike="noStrike">
                        <a:solidFill>
                          <a:srgbClr val="000000"/>
                        </a:solidFill>
                        <a:latin typeface="Times New Roman"/>
                        <a:ea typeface="Arial"/>
                      </a:rPr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24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2400" spc="-1" strike="noStrike">
                    <a:solidFill>
                      <a:srgbClr val="000000"/>
                    </a:solidFill>
                    <a:latin typeface="Times New Roman"/>
                    <a:ea typeface="Arial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3"/>
                <c:pt idx="0">
                  <c:v>Общее количество проведенных в 3 квартале 2024 года проверок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208</c:v>
                </c:pt>
                <c:pt idx="1">
                  <c:v>54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7392414824652"/>
          <c:y val="0.158251941110118"/>
          <c:w val="0.421933"/>
          <c:h val="0.83916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Times New Roman"/>
              <a:ea typeface="Arial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68110236220472"/>
          <c:y val="0.0411245132491215"/>
          <c:w val="0.918011811023622"/>
          <c:h val="0.885744135245512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14"/>
          <c:dPt>
            <c:idx val="0"/>
            <c:explosion val="14"/>
            <c:spPr>
              <a:solidFill>
                <a:srgbClr val="375a84"/>
              </a:solidFill>
              <a:ln w="0">
                <a:noFill/>
              </a:ln>
            </c:spPr>
          </c:dPt>
          <c:dPt>
            <c:idx val="1"/>
            <c:explosion val="14"/>
            <c:spPr>
              <a:solidFill>
                <a:srgbClr val="3e6595"/>
              </a:solidFill>
              <a:ln w="0">
                <a:noFill/>
              </a:ln>
            </c:spPr>
          </c:dPt>
          <c:dPt>
            <c:idx val="2"/>
            <c:explosion val="14"/>
            <c:spPr>
              <a:solidFill>
                <a:srgbClr val="446fa3"/>
              </a:solidFill>
              <a:ln w="0">
                <a:noFill/>
              </a:ln>
            </c:spPr>
          </c:dPt>
          <c:dPt>
            <c:idx val="3"/>
            <c:explosion val="14"/>
            <c:spPr>
              <a:solidFill>
                <a:srgbClr val="4978b1"/>
              </a:solidFill>
              <a:ln w="0">
                <a:noFill/>
              </a:ln>
            </c:spPr>
          </c:dPt>
          <c:dPt>
            <c:idx val="4"/>
            <c:explosion val="14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5"/>
            <c:explosion val="14"/>
            <c:spPr>
              <a:solidFill>
                <a:srgbClr val="7e9bc7"/>
              </a:solidFill>
              <a:ln w="0">
                <a:noFill/>
              </a:ln>
            </c:spPr>
          </c:dPt>
          <c:dPt>
            <c:idx val="6"/>
            <c:explosion val="14"/>
            <c:spPr>
              <a:solidFill>
                <a:srgbClr val="9db0d2"/>
              </a:solidFill>
              <a:ln w="0">
                <a:noFill/>
              </a:ln>
            </c:spPr>
          </c:dPt>
          <c:dPt>
            <c:idx val="7"/>
            <c:explosion val="14"/>
            <c:spPr>
              <a:solidFill>
                <a:srgbClr val="b5c3db"/>
              </a:solidFill>
              <a:ln w="0">
                <a:noFill/>
              </a:ln>
            </c:spPr>
          </c:dPt>
          <c:dPt>
            <c:idx val="8"/>
            <c:explosion val="14"/>
            <c:spPr>
              <a:solidFill>
                <a:srgbClr val="cad3e5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 предоставлении государственных услуг в 3 квартале 2024 года</a:t>
            </a:r>
          </a:p>
        </c:rich>
      </c:tx>
      <c:layout>
        <c:manualLayout>
          <c:xMode val="edge"/>
          <c:yMode val="edge"/>
          <c:x val="0.0998856872561"/>
          <c:y val="0.0233883935097208"/>
        </c:manualLayout>
      </c:layout>
      <c:overlay val="0"/>
      <c:spPr>
        <a:noFill/>
        <a:ln w="0">
          <a:noFill/>
        </a:ln>
      </c:spPr>
    </c:title>
    <c:autoTitleDeleted val="0"/>
    <c:view3D>
      <c:rotX val="40"/>
      <c:rotY val="1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23724601666423"/>
          <c:w val="0.53167251369782"/>
          <c:h val="0.775032889928373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explosion val="9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explosion val="4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spPr>
              <a:solidFill>
                <a:srgbClr val="8064a2"/>
              </a:solidFill>
              <a:ln w="0">
                <a:noFill/>
              </a:ln>
            </c:spPr>
          </c:dPt>
          <c:dPt>
            <c:idx val="4"/>
            <c:explosion val="7"/>
            <c:spPr>
              <a:solidFill>
                <a:srgbClr val="4bacc6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Arial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выдано лицензий - 113</c:v>
                </c:pt>
                <c:pt idx="1">
                  <c:v>переоформлено ранее выданных лицензий - 74</c:v>
                </c:pt>
                <c:pt idx="2">
                  <c:v>внесено изменений в условия действия ранее выданных лицензий - 6</c:v>
                </c:pt>
                <c:pt idx="3">
                  <c:v>выдано индивидуальных разрешений на право ведения работ в ОИАЭ - 210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113</c:v>
                </c:pt>
                <c:pt idx="1">
                  <c:v>74</c:v>
                </c:pt>
                <c:pt idx="2">
                  <c:v>6</c:v>
                </c:pt>
                <c:pt idx="3">
                  <c:v>210</c:v>
                </c:pt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22847701335062"/>
          <c:y val="0.2150828438767"/>
          <c:w val="0.46518"/>
          <c:h val="0.7565547260903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000000"/>
              </a:solidFill>
              <a:latin typeface="Times New Roman"/>
              <a:ea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2 254 000 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46 400 </a:t>
          </a:r>
          <a:r>
            <a:rPr lang="ru-RU" sz="3600" b="1" dirty="0">
              <a:latin typeface="Times New Roman"/>
              <a:cs typeface="Times New Roman"/>
            </a:rPr>
            <a:t>руб.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 bwMode="auto"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 bwMode="auto"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2 254 000 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 bwMode="auto"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 bwMode="auto"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46 400 </a:t>
          </a:r>
          <a:r>
            <a:rPr lang="ru-RU" sz="3600" b="1" kern="1200" dirty="0">
              <a:latin typeface="Times New Roman"/>
              <a:cs typeface="Times New Roman"/>
            </a:rPr>
            <a:t>руб.</a:t>
          </a: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?>
<Relationships xmlns="http://schemas.openxmlformats.org/package/2006/relationships"><Relationship Id="rId1" Type="http://schemas.openxmlformats.org/officeDocument/2006/relationships/image" Target="../media/image6.png"/>
</Relationships>
</file>

<file path=ppt/drawings/_rels/drawing2.xml.rels><?xml version="1.0" encoding="UTF-8"?>
<Relationships xmlns="http://schemas.openxmlformats.org/package/2006/relationships"><Relationship Id="rId1" Type="http://schemas.openxmlformats.org/officeDocument/2006/relationships/image" Target="../media/image6.png"/>
</Relationships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0.43196595342239</cdr:x>
      <cdr:y>0.338025953598112</cdr:y>
    </cdr:from>
    <cdr:to>
      <cdr:x>0.565590889388029</cdr:x>
      <cdr:y>0.579944946913095</cdr:y>
    </cdr:to>
    <cdr:pic>
      <cdr:nvPicPr>
        <cdr:cNvPr id="104" name="chart" descr=""/>
        <cdr:cNvPicPr/>
      </cdr:nvPicPr>
      <cdr:blipFill>
        <a:blip r:embed="rId1"/>
        <a:stretch/>
      </cdr:blipFill>
      <cdr:spPr>
        <a:xfrm>
          <a:off x="3946320" y="1547280"/>
          <a:ext cx="1220760" cy="1107360"/>
        </a:xfrm>
        <a:prstGeom prst="rect">
          <a:avLst/>
        </a:prstGeom>
        <a:ln w="0">
          <a:noFill/>
        </a:ln>
      </cdr:spPr>
    </cdr:pic>
  </cdr:relSizeAnchor>
  <cdr:relSizeAnchor>
    <cdr:from>
      <cdr:x>0.0198605036056271</cdr:x>
      <cdr:y>0.0195045222178529</cdr:y>
    </cdr:from>
    <cdr:to>
      <cdr:x>0.279702092445916</cdr:x>
      <cdr:y>0.946755800235942</cdr:y>
    </cdr:to>
    <cdr:sp>
      <cdr:nvSpPr>
        <cdr:cNvPr id="105" name="TextBox 1"/>
        <cdr:cNvSpPr/>
      </cdr:nvSpPr>
      <cdr:spPr>
        <a:xfrm>
          <a:off x="181440" y="89280"/>
          <a:ext cx="2373840" cy="42444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0.0221460377507192</cdr:x>
      <cdr:y>0.0346047974832875</cdr:y>
    </cdr:from>
    <cdr:to>
      <cdr:x>0.452851006817197</cdr:x>
      <cdr:y>0.642784113252065</cdr:y>
    </cdr:to>
    <cdr:sp>
      <cdr:nvSpPr>
        <cdr:cNvPr id="106" name="TextBox 5"/>
        <cdr:cNvSpPr/>
      </cdr:nvSpPr>
      <cdr:spPr>
        <a:xfrm>
          <a:off x="202320" y="158400"/>
          <a:ext cx="3934800" cy="27838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 algn="ctr">
            <a:lnSpc>
              <a:spcPct val="100000"/>
            </a:lnSpc>
          </a:pPr>
          <a:r>
            <a:rPr b="1" lang="ru-RU" sz="1500" spc="-1" strike="noStrike">
              <a:solidFill>
                <a:srgbClr val="000000"/>
              </a:solidFill>
              <a:latin typeface="Times New Roman"/>
            </a:rPr>
            <a:t>Оказание государственных   услуг:              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-     Лицензирование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Выдача разрешений работникам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Выдача разрешений на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       </a:t>
          </a: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выбросы и сбросы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Установление нормативов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предельно-допустимых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выбросов РВ в атмосферу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и  нормативов допустимых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сбросов биоактивных  веществ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</a:pPr>
          <a:r>
            <a:rPr b="1" i="1" lang="ru-RU" sz="1500" spc="-1" strike="noStrike">
              <a:solidFill>
                <a:srgbClr val="000000"/>
              </a:solidFill>
              <a:latin typeface="Times New Roman"/>
            </a:rPr>
            <a:t>в водные объекты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</a:pPr>
          <a:endParaRPr b="0" sz="20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0.00090633250581235</cdr:x>
      <cdr:y>0.642862760519072</cdr:y>
    </cdr:from>
    <cdr:to>
      <cdr:x>0.316585884856366</cdr:x>
      <cdr:y>0.778057412504915</cdr:y>
    </cdr:to>
    <cdr:sp>
      <cdr:nvSpPr>
        <cdr:cNvPr id="107" name="TextBox 1"/>
        <cdr:cNvSpPr/>
      </cdr:nvSpPr>
      <cdr:spPr>
        <a:xfrm>
          <a:off x="8280" y="2942640"/>
          <a:ext cx="2883960" cy="6188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Организация и проведение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проверок (инспекций)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0.0235646451511211</cdr:x>
      <cdr:y>0.784506488399528</cdr:y>
    </cdr:from>
    <cdr:to>
      <cdr:x>0.370808212160618</cdr:x>
      <cdr:y>0.957451828548958</cdr:y>
    </cdr:to>
    <cdr:sp>
      <cdr:nvSpPr>
        <cdr:cNvPr id="108" name="TextBox 1"/>
        <cdr:cNvSpPr/>
      </cdr:nvSpPr>
      <cdr:spPr>
        <a:xfrm>
          <a:off x="215280" y="3591000"/>
          <a:ext cx="3172320" cy="7916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just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Осуществление федерального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государственного строительного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надзора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0.673365646057454</cdr:x>
      <cdr:y>0.371608336610303</cdr:y>
    </cdr:from>
    <cdr:to>
      <cdr:x>0.983686014895378</cdr:x>
      <cdr:y>0.575933936295714</cdr:y>
    </cdr:to>
    <cdr:sp>
      <cdr:nvSpPr>
        <cdr:cNvPr id="109" name="TextBox 1"/>
        <cdr:cNvSpPr/>
      </cdr:nvSpPr>
      <cdr:spPr>
        <a:xfrm>
          <a:off x="6151680" y="1701000"/>
          <a:ext cx="2835000" cy="935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Подготовка и предоставление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информационных и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отчетных материалов 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0.0216731686172518</cdr:x>
      <cdr:y>0.725914274478962</cdr:y>
    </cdr:from>
    <cdr:to>
      <cdr:x>0.492532608267329</cdr:x>
      <cdr:y>0.958395595753048</cdr:y>
    </cdr:to>
    <cdr:sp>
      <cdr:nvSpPr>
        <cdr:cNvPr id="110" name="TextBox 1"/>
        <cdr:cNvSpPr/>
      </cdr:nvSpPr>
      <cdr:spPr>
        <a:xfrm>
          <a:off x="198000" y="3322800"/>
          <a:ext cx="4301640" cy="10641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tabLst>
              <a:tab algn="l" pos="0"/>
            </a:tabLst>
          </a:pPr>
          <a:endParaRPr b="1" lang="ru-RU" sz="1400" spc="-1" strike="noStrike">
            <a:solidFill>
              <a:srgbClr val="000000"/>
            </a:solidFill>
            <a:latin typeface="Times New Roman"/>
            <a:ea typeface="Arial"/>
          </a:endParaRPr>
        </a:p>
      </cdr:txBody>
    </cdr:sp>
  </cdr:relSizeAnchor>
  <cdr:relSizeAnchor>
    <cdr:from>
      <cdr:x>0.62655160184419</cdr:x>
      <cdr:y>0.564294140778608</cdr:y>
    </cdr:from>
    <cdr:to>
      <cdr:x>0.960042558222012</cdr:x>
      <cdr:y>0.721510027526544</cdr:y>
    </cdr:to>
    <cdr:sp>
      <cdr:nvSpPr>
        <cdr:cNvPr id="111" name="TextBox 1"/>
        <cdr:cNvSpPr/>
      </cdr:nvSpPr>
      <cdr:spPr>
        <a:xfrm>
          <a:off x="5724000" y="2583000"/>
          <a:ext cx="3046680" cy="7196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Регистрация источников 4, 5 категории потенциальной радиационной опасности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0.524096622926272</cdr:x>
      <cdr:y>0.784506488399528</cdr:y>
    </cdr:from>
    <cdr:to>
      <cdr:x>0.957559995271309</cdr:x>
      <cdr:y>0.970585922139206</cdr:y>
    </cdr:to>
    <cdr:sp>
      <cdr:nvSpPr>
        <cdr:cNvPr id="112" name="TextBox 1"/>
        <cdr:cNvSpPr/>
      </cdr:nvSpPr>
      <cdr:spPr>
        <a:xfrm>
          <a:off x="4788000" y="3591000"/>
          <a:ext cx="3960000" cy="8517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   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Выдача заключения о соответствии 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построенного, реконструированного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объекта использования атомной энергии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0.595026992946369</cdr:x>
      <cdr:y>0.155957530475816</cdr:y>
    </cdr:from>
    <cdr:to>
      <cdr:x>0.983686014895378</cdr:x>
      <cdr:y>0.335666535587888</cdr:y>
    </cdr:to>
    <cdr:sp>
      <cdr:nvSpPr>
        <cdr:cNvPr id="113" name="TextBox 1"/>
        <cdr:cNvSpPr/>
      </cdr:nvSpPr>
      <cdr:spPr>
        <a:xfrm>
          <a:off x="5436000" y="713880"/>
          <a:ext cx="3550680" cy="8226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Организация и проведение работ по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технической защите информации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  <a:p>
          <a:pPr algn="just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                           </a:t>
          </a: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ограниченного доступа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0.524096622926272</cdr:x>
      <cdr:y>0.0312229650019662</cdr:y>
    </cdr:from>
    <cdr:to>
      <cdr:x>0.968160145013201</cdr:x>
      <cdr:y>0.121745969327566</cdr:y>
    </cdr:to>
    <cdr:sp>
      <cdr:nvSpPr>
        <cdr:cNvPr id="114" name="TextBox 1"/>
        <cdr:cNvSpPr/>
      </cdr:nvSpPr>
      <cdr:spPr>
        <a:xfrm>
          <a:off x="4788000" y="142920"/>
          <a:ext cx="4056840" cy="414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1" lang="ru-RU" sz="1500" spc="-1" strike="noStrike">
              <a:solidFill>
                <a:srgbClr val="000000"/>
              </a:solidFill>
              <a:latin typeface="Times New Roman"/>
              <a:ea typeface="Arial"/>
            </a:rPr>
            <a:t>Организация и проведение приема граждан </a:t>
          </a:r>
          <a:endParaRPr b="0" sz="1500" spc="-1" strike="noStrike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0.419461597449247</cdr:x>
      <cdr:y>0.309129650876905</cdr:y>
    </cdr:from>
    <cdr:to>
      <cdr:x>0.578641482019615</cdr:x>
      <cdr:y>0.597279134568104</cdr:y>
    </cdr:to>
    <cdr:pic>
      <cdr:nvPicPr>
        <cdr:cNvPr id="151" name="chart" descr=""/>
        <cdr:cNvPicPr/>
      </cdr:nvPicPr>
      <cdr:blipFill>
        <a:blip r:embed="rId1"/>
        <a:stretch/>
      </cdr:blipFill>
      <cdr:spPr>
        <a:xfrm>
          <a:off x="3741480" y="1357920"/>
          <a:ext cx="1419840" cy="1265760"/>
        </a:xfrm>
        <a:prstGeom prst="rect">
          <a:avLst/>
        </a:prstGeom>
        <a:ln w="0">
          <a:noFill/>
        </a:ln>
      </cdr:spPr>
    </cdr:pic>
  </cdr:relSizeAnchor>
  <cdr:relSizeAnchor>
    <cdr:from>
      <cdr:x>0.019897485571296</cdr:x>
      <cdr:y>0.0195049991804622</cdr:y>
    </cdr:from>
    <cdr:to>
      <cdr:x>0.279735238325867</cdr:x>
      <cdr:y>0.94673004425504</cdr:y>
    </cdr:to>
    <cdr:sp>
      <cdr:nvSpPr>
        <cdr:cNvPr id="152" name="TextBox 1"/>
        <cdr:cNvSpPr/>
      </cdr:nvSpPr>
      <cdr:spPr>
        <a:xfrm>
          <a:off x="177480" y="85680"/>
          <a:ext cx="2317680" cy="40730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0.025225007063002</cdr:x>
      <cdr:y>0.114653335518767</cdr:y>
    </cdr:from>
    <cdr:to>
      <cdr:x>0.324696290914961</cdr:x>
      <cdr:y>0.269873791181773</cdr:y>
    </cdr:to>
    <cdr:sp>
      <cdr:nvSpPr>
        <cdr:cNvPr id="153" name="TextBox 5"/>
        <cdr:cNvSpPr/>
      </cdr:nvSpPr>
      <cdr:spPr>
        <a:xfrm>
          <a:off x="225000" y="503640"/>
          <a:ext cx="2671200" cy="6818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800" spc="-1" strike="noStrike">
              <a:solidFill>
                <a:srgbClr val="000000"/>
              </a:solidFill>
              <a:latin typeface="Times New Roman"/>
            </a:rPr>
            <a:t>Соблюдение условий действия лицензий</a:t>
          </a:r>
          <a:endParaRPr b="0" sz="1800" spc="-1" strike="noStrike">
            <a:solidFill>
              <a:srgbClr val="000000"/>
            </a:solidFill>
            <a:latin typeface="Tempora LGC Uni"/>
          </a:endParaRPr>
        </a:p>
        <a:p>
          <a:pPr algn="r">
            <a:lnSpc>
              <a:spcPct val="100000"/>
            </a:lnSpc>
          </a:pPr>
          <a:endParaRPr b="0" sz="20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0.634419017637325</cdr:x>
      <cdr:y>0.0962137354532044</cdr:y>
    </cdr:from>
    <cdr:to>
      <cdr:x>0.999919279977398</cdr:x>
      <cdr:y>0.235371250614653</cdr:y>
    </cdr:to>
    <cdr:sp>
      <cdr:nvSpPr>
        <cdr:cNvPr id="154" name="TextBox 1"/>
        <cdr:cNvSpPr/>
      </cdr:nvSpPr>
      <cdr:spPr>
        <a:xfrm>
          <a:off x="5658840" y="422640"/>
          <a:ext cx="3260160" cy="611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0" lang="ru-RU" sz="1800" spc="-1" strike="noStrike">
              <a:solidFill>
                <a:srgbClr val="000000"/>
              </a:solidFill>
              <a:latin typeface="Times New Roman"/>
              <a:ea typeface="Arial"/>
            </a:rPr>
            <a:t>Порядок подготовки и допуска к работе персонала объектов использования атомной энергии</a:t>
          </a:r>
          <a:endParaRPr b="0" sz="18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0.0244581668482867</cdr:x>
      <cdr:y>0.622848713325684</cdr:y>
    </cdr:from>
    <cdr:to>
      <cdr:x>0.303265124914235</cdr:x>
      <cdr:y>0.758072447139813</cdr:y>
    </cdr:to>
    <cdr:sp>
      <cdr:nvSpPr>
        <cdr:cNvPr id="155" name="TextBox 1"/>
        <cdr:cNvSpPr/>
      </cdr:nvSpPr>
      <cdr:spPr>
        <a:xfrm>
          <a:off x="218160" y="2736000"/>
          <a:ext cx="2486880" cy="594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tabLst>
              <a:tab algn="l" pos="0"/>
            </a:tabLst>
          </a:pPr>
          <a:r>
            <a:rPr b="0" lang="ru-RU" sz="1800" spc="-1" strike="noStrike">
              <a:solidFill>
                <a:srgbClr val="000000"/>
              </a:solidFill>
              <a:latin typeface="Times New Roman"/>
              <a:ea typeface="Arial"/>
            </a:rPr>
            <a:t>Состояние ядерной и радиационной безопасности поднадзорных объектов</a:t>
          </a:r>
          <a:endParaRPr b="0" sz="18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0.694232554385115</cdr:x>
      <cdr:y>0.639157515161449</cdr:y>
    </cdr:from>
    <cdr:to>
      <cdr:x>0.976752633490737</cdr:x>
      <cdr:y>0.793640386821833</cdr:y>
    </cdr:to>
    <cdr:sp>
      <cdr:nvSpPr>
        <cdr:cNvPr id="156" name="TextBox 1"/>
        <cdr:cNvSpPr/>
      </cdr:nvSpPr>
      <cdr:spPr>
        <a:xfrm>
          <a:off x="6192360" y="2807640"/>
          <a:ext cx="2520000" cy="6786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0" lang="ru-RU" sz="1800" spc="-1" strike="noStrike">
              <a:solidFill>
                <a:srgbClr val="000000"/>
              </a:solidFill>
              <a:latin typeface="Times New Roman"/>
              <a:ea typeface="Arial"/>
            </a:rPr>
            <a:t>Состояния технической безопасности поднадзорных объектов</a:t>
          </a:r>
          <a:endParaRPr b="0" sz="18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0.327037171570408</cdr:x>
      <cdr:y>0.847811834125553</cdr:y>
    </cdr:from>
    <cdr:to>
      <cdr:x>0.705331557492836</cdr:x>
      <cdr:y>0.985330273725619</cdr:y>
    </cdr:to>
    <cdr:sp>
      <cdr:nvSpPr>
        <cdr:cNvPr id="157" name="TextBox 1"/>
        <cdr:cNvSpPr/>
      </cdr:nvSpPr>
      <cdr:spPr>
        <a:xfrm>
          <a:off x="2917080" y="3724200"/>
          <a:ext cx="3374280" cy="6040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endParaRPr b="0" lang="ru-RU" sz="2000" spc="-1" strike="noStrike">
            <a:solidFill>
              <a:srgbClr val="000000"/>
            </a:solidFill>
            <a:latin typeface="Times New Roman"/>
            <a:ea typeface="Arial"/>
          </a:endParaRPr>
        </a:p>
      </cdr:txBody>
    </cdr:sp>
  </cdr:relSizeAnchor>
  <cdr:relSizeAnchor>
    <cdr:from>
      <cdr:x>0.69750171530048</cdr:x>
      <cdr:y>0.517046385838387</cdr:y>
    </cdr:from>
    <cdr:to>
      <cdr:x>0.992049077773742</cdr:x>
      <cdr:y>0.656203900999836</cdr:y>
    </cdr:to>
    <cdr:sp>
      <cdr:nvSpPr>
        <cdr:cNvPr id="158" name="TextBox 1"/>
        <cdr:cNvSpPr/>
      </cdr:nvSpPr>
      <cdr:spPr>
        <a:xfrm>
          <a:off x="6221520" y="2271240"/>
          <a:ext cx="2627280" cy="611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  <a:tabLst>
              <a:tab algn="l" pos="0"/>
            </a:tabLst>
          </a:pPr>
          <a:endParaRPr b="0" lang="ru-RU" sz="2000" spc="-1" strike="noStrike">
            <a:solidFill>
              <a:srgbClr val="000000"/>
            </a:solidFill>
            <a:latin typeface="Times New Roman"/>
            <a:ea typeface="Arial"/>
          </a:endParaRPr>
        </a:p>
      </cdr:txBody>
    </cdr:sp>
  </cdr:relSizeAnchor>
  <cdr:relSizeAnchor>
    <cdr:from>
      <cdr:x>0.678815030068208</cdr:x>
      <cdr:y>0.331666939845927</cdr:y>
    </cdr:from>
    <cdr:to>
      <cdr:x>0.97336239254147</cdr:x>
      <cdr:y>0.470824455007376</cdr:y>
    </cdr:to>
    <cdr:sp>
      <cdr:nvSpPr>
        <cdr:cNvPr id="159" name="TextBox 1"/>
        <cdr:cNvSpPr/>
      </cdr:nvSpPr>
      <cdr:spPr>
        <a:xfrm>
          <a:off x="6054840" y="1456920"/>
          <a:ext cx="2627280" cy="6112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endParaRPr b="0" lang="ru-RU" sz="1800" spc="-1" strike="noStrike">
            <a:solidFill>
              <a:srgbClr val="000000"/>
            </a:solidFill>
            <a:latin typeface="Times New Roman"/>
            <a:ea typeface="Arial"/>
          </a:endParaRPr>
        </a:p>
      </cdr:txBody>
    </cdr:sp>
  </cdr:relSizeAnchor>
  <cdr:relSizeAnchor>
    <cdr:from>
      <cdr:x>0.560196956855148</cdr:x>
      <cdr:y>0.0168005245041796</cdr:y>
    </cdr:from>
    <cdr:to>
      <cdr:x>0.914840376155305</cdr:x>
      <cdr:y>0.173987870840846</cdr:y>
    </cdr:to>
    <cdr:sp>
      <cdr:nvSpPr>
        <cdr:cNvPr id="160" name="TextBox 1"/>
        <cdr:cNvSpPr/>
      </cdr:nvSpPr>
      <cdr:spPr>
        <a:xfrm>
          <a:off x="4996800" y="73800"/>
          <a:ext cx="3163320" cy="6904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lIns="90000" rIns="90000" tIns="45000" bIns="45000" anchor="t">
          <a:noAutofit/>
        </a:bodyPr>
        <a:p>
          <a:pPr algn="r">
            <a:lnSpc>
              <a:spcPct val="100000"/>
            </a:lnSpc>
            <a:tabLst>
              <a:tab algn="l" pos="0"/>
            </a:tabLst>
          </a:pPr>
          <a:r>
            <a:rPr b="0" lang="ru-RU" sz="2000" spc="-1" strike="noStrike">
              <a:solidFill>
                <a:srgbClr val="000000"/>
              </a:solidFill>
              <a:latin typeface="Times New Roman"/>
              <a:ea typeface="Arial"/>
            </a:rPr>
            <a:t> </a:t>
          </a:r>
          <a:endParaRPr b="0" sz="2000" spc="-1" strike="noStrike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0.120074305363424</cdr:x>
      <cdr:y>0.0438532378307265</cdr:y>
    </cdr:from>
    <cdr:to>
      <cdr:x>0.902652069088178</cdr:x>
      <cdr:y>0.258661014471569</cdr:y>
    </cdr:to>
    <cdr:sp>
      <cdr:nvSpPr>
        <cdr:cNvPr id="165" name="TextBox 1"/>
        <cdr:cNvSpPr/>
      </cdr:nvSpPr>
      <cdr:spPr>
        <a:xfrm>
          <a:off x="1093680" y="216000"/>
          <a:ext cx="7128000" cy="10580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0.112169479467215</cdr:x>
      <cdr:y>0.029235491887151</cdr:y>
    </cdr:from>
    <cdr:to>
      <cdr:x>0.910556894984388</cdr:x>
      <cdr:y>0.311723432246748</cdr:y>
    </cdr:to>
    <cdr:sp>
      <cdr:nvSpPr>
        <cdr:cNvPr id="166" name="TextBox 2"/>
        <cdr:cNvSpPr/>
      </cdr:nvSpPr>
      <cdr:spPr>
        <a:xfrm>
          <a:off x="1021680" y="144000"/>
          <a:ext cx="7272000" cy="13914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 algn="ctr">
            <a:lnSpc>
              <a:spcPct val="100000"/>
            </a:lnSpc>
          </a:pPr>
          <a:r>
            <a:rPr b="1" lang="ru-RU" sz="2400" spc="-1" strike="noStrike">
              <a:solidFill>
                <a:srgbClr val="000000"/>
              </a:solidFill>
              <a:latin typeface="Times New Roman"/>
            </a:rPr>
            <a:t>Соотношение количества проведенных проверок </a:t>
          </a:r>
          <a:endParaRPr b="0" sz="2400" spc="-1" strike="noStrike">
            <a:solidFill>
              <a:srgbClr val="000000"/>
            </a:solidFill>
            <a:latin typeface="Tempora LGC Uni"/>
          </a:endParaRPr>
        </a:p>
        <a:p>
          <a:pPr algn="ctr">
            <a:lnSpc>
              <a:spcPct val="100000"/>
            </a:lnSpc>
          </a:pPr>
          <a:r>
            <a:rPr b="1" lang="ru-RU" sz="2400" spc="-1" strike="noStrike">
              <a:solidFill>
                <a:srgbClr val="000000"/>
              </a:solidFill>
              <a:latin typeface="Times New Roman"/>
            </a:rPr>
            <a:t>и проверок, в ходе которых выявлены нарушения</a:t>
          </a:r>
          <a:endParaRPr b="0" sz="2400" spc="-1" strike="noStrike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4DAC54C5-FA6A-415C-8890-F407671CA8F4}" type="slidenum"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3270240" y="500040"/>
            <a:ext cx="3335040" cy="250164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987480" y="3168720"/>
            <a:ext cx="7900200" cy="30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53"/>
          </p:nvPr>
        </p:nvSpPr>
        <p:spPr>
          <a:xfrm>
            <a:off x="5594760" y="6335640"/>
            <a:ext cx="4279320" cy="3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793FB39-9C82-419A-9149-B0B07C57E01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3270240" y="500040"/>
            <a:ext cx="3335040" cy="250164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987480" y="3168720"/>
            <a:ext cx="7900200" cy="30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51"/>
          </p:nvPr>
        </p:nvSpPr>
        <p:spPr>
          <a:xfrm>
            <a:off x="5594760" y="6335640"/>
            <a:ext cx="4279320" cy="3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FE3E30-7104-466D-B9D1-F84559AD7D3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3270240" y="500040"/>
            <a:ext cx="3335040" cy="250164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87480" y="3168720"/>
            <a:ext cx="7900200" cy="300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52"/>
          </p:nvPr>
        </p:nvSpPr>
        <p:spPr>
          <a:xfrm>
            <a:off x="5594760" y="6335640"/>
            <a:ext cx="4279320" cy="3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2D0F81-2585-481A-99E4-CD82D3B922B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611AE1-6B0D-46B2-AE0B-4062ED08D1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84C8DCA-B093-4721-8135-3001AED560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2DD56B8-43D4-4E41-8D3F-98DA5664E0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D40324-56A5-48E7-B97F-237F8B61A3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3D754B-0012-4334-95CC-52EB1BC869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6B52407-EDDC-47DC-9B34-462529F4FA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99F365F-08FC-4205-A0B7-2F1F12836E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4DE13EB-029D-4ABB-896F-D693E6FF97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2608D8E-C9CD-4138-9F8F-5D2DB192E5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E81CF37-1408-4851-839F-05DF287FCF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02E474F-F289-46E5-A3AA-E35ECD09ED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20AB46-E91E-43FB-BD0C-EB6C394D91C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FBC8FC-A799-4568-B644-82BA956FE8F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FA185A2-E51B-40E3-AD37-F643BBAC990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1D6F04-EEEF-47B0-8702-0B232057FD1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863D2D-0154-4AA0-BA08-0607259C535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78CBE3-966D-4FD8-9BED-BFA79E9EA2E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4000" spc="-1" strike="noStrike" cap="all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08F555-0612-4F86-9DDB-B0CEFC5FA63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F053FD-D996-443D-864E-9CF86E8F343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C8D139-2EE2-4567-BB68-80B2DE4EABC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A121FD-7AC9-4335-B9F2-E91A45C4FDA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B69ECE-830E-4743-9167-8B4BF163C74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chart" Target="../charts/chart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microsoft.com/office/2007/relationships/hdphoto" Target="../media/hdphoto1.wdp"/><Relationship Id="rId8" Type="http://schemas.openxmlformats.org/officeDocument/2006/relationships/image" Target="../media/image12.png"/><Relationship Id="rId9" Type="http://schemas.microsoft.com/office/2007/relationships/hdphoto" Target="../media/hdphoto2.wdp"/><Relationship Id="rId10" Type="http://schemas.openxmlformats.org/officeDocument/2006/relationships/image" Target="../media/image13.png"/><Relationship Id="rId11" Type="http://schemas.openxmlformats.org/officeDocument/2006/relationships/image" Target="../media/image13.png"/><Relationship Id="rId12" Type="http://schemas.openxmlformats.org/officeDocument/2006/relationships/image" Target="../media/image13.png"/><Relationship Id="rId13" Type="http://schemas.openxmlformats.org/officeDocument/2006/relationships/image" Target="../media/image13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3.wdp"/><Relationship Id="rId18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chart" Target="../charts/chart4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chart" Target="../charts/chart5.xml"/><Relationship Id="rId4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1"/>
          <p:cNvSpPr/>
          <p:nvPr/>
        </p:nvSpPr>
        <p:spPr>
          <a:xfrm>
            <a:off x="848160" y="4709520"/>
            <a:ext cx="7684920" cy="89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  <a:ea typeface="Arial"/>
              </a:rPr>
              <a:t>Турункина Жанна Владимировна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chemeClr val="dk1"/>
                </a:solidFill>
                <a:latin typeface="Times New Roman"/>
                <a:ea typeface="Arial"/>
              </a:rPr>
              <a:t>Начальник ОГУПО Центрального МТУ</a:t>
            </a:r>
            <a:endParaRPr b="0" lang="ru-RU" sz="2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TextBox 1"/>
          <p:cNvSpPr/>
          <p:nvPr/>
        </p:nvSpPr>
        <p:spPr>
          <a:xfrm>
            <a:off x="858240" y="2099160"/>
            <a:ext cx="7665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Итоги работы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Центрального МТУ по надзору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за ЯРБ Ростехнадзора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за 3 квартал 20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2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Arial"/>
              </a:rPr>
              <a:t>4 года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" descr=""/>
          <p:cNvPicPr/>
          <p:nvPr/>
        </p:nvPicPr>
        <p:blipFill>
          <a:blip r:embed="rId2"/>
          <a:stretch/>
        </p:blipFill>
        <p:spPr>
          <a:xfrm>
            <a:off x="11160" y="0"/>
            <a:ext cx="9135360" cy="1367280"/>
          </a:xfrm>
          <a:prstGeom prst="rect">
            <a:avLst/>
          </a:prstGeom>
          <a:ln w="0">
            <a:noFill/>
          </a:ln>
        </p:spPr>
      </p:pic>
      <p:cxnSp>
        <p:nvCxnSpPr>
          <p:cNvPr id="77" name="Прямая соединительная линия 5"/>
          <p:cNvCxnSpPr/>
          <p:nvPr/>
        </p:nvCxnSpPr>
        <p:spPr>
          <a:xfrm>
            <a:off x="1691640" y="5204520"/>
            <a:ext cx="6048720" cy="36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717120"/>
          </a:xfrm>
          <a:prstGeom prst="rect">
            <a:avLst/>
          </a:prstGeom>
          <a:ln w="0">
            <a:noFill/>
          </a:ln>
        </p:spPr>
      </p:pic>
      <p:sp>
        <p:nvSpPr>
          <p:cNvPr id="177" name="TextBox 1"/>
          <p:cNvSpPr/>
          <p:nvPr/>
        </p:nvSpPr>
        <p:spPr>
          <a:xfrm>
            <a:off x="0" y="1371240"/>
            <a:ext cx="91252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Сведения об административных наказаниях 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за 3 квартал 2024 года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8" name="Picture 4" descr=""/>
          <p:cNvPicPr/>
          <p:nvPr/>
        </p:nvPicPr>
        <p:blipFill>
          <a:blip r:embed="rId3"/>
          <a:stretch/>
        </p:blipFill>
        <p:spPr>
          <a:xfrm>
            <a:off x="-9720" y="0"/>
            <a:ext cx="9165240" cy="136728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E5E593-CCB3-4952-9FE0-0316594C323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180" name="Рисунок 4" descr=""/>
          <p:cNvPicPr/>
          <p:nvPr/>
        </p:nvPicPr>
        <p:blipFill>
          <a:blip r:embed="rId4"/>
          <a:stretch/>
        </p:blipFill>
        <p:spPr>
          <a:xfrm>
            <a:off x="7957080" y="5213160"/>
            <a:ext cx="1168200" cy="1079640"/>
          </a:xfrm>
          <a:prstGeom prst="rect">
            <a:avLst/>
          </a:prstGeom>
          <a:ln w="0">
            <a:noFill/>
          </a:ln>
        </p:spPr>
      </p:pic>
      <p:grpSp>
        <p:nvGrpSpPr>
          <p:cNvPr id="181" name="Группа 7"/>
          <p:cNvGrpSpPr/>
          <p:nvPr/>
        </p:nvGrpSpPr>
        <p:grpSpPr>
          <a:xfrm>
            <a:off x="1203480" y="2488680"/>
            <a:ext cx="6788880" cy="3748320"/>
            <a:chOff x="1203480" y="2488680"/>
            <a:chExt cx="6788880" cy="3748320"/>
          </a:xfrm>
        </p:grpSpPr>
        <p:grpSp>
          <p:nvGrpSpPr>
            <p:cNvPr id="182" name="Группа 10"/>
            <p:cNvGrpSpPr/>
            <p:nvPr/>
          </p:nvGrpSpPr>
          <p:grpSpPr>
            <a:xfrm>
              <a:off x="1203480" y="2488680"/>
              <a:ext cx="6736680" cy="1066680"/>
              <a:chOff x="1203480" y="2488680"/>
              <a:chExt cx="6736680" cy="1066680"/>
            </a:xfrm>
          </p:grpSpPr>
          <p:sp>
            <p:nvSpPr>
              <p:cNvPr id="183" name="Скругленный прямоугольник 11"/>
              <p:cNvSpPr/>
              <p:nvPr/>
            </p:nvSpPr>
            <p:spPr>
              <a:xfrm>
                <a:off x="1203480" y="2488680"/>
                <a:ext cx="6736680" cy="106668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84" name="Скругленный прямоугольник 4"/>
              <p:cNvSpPr/>
              <p:nvPr/>
            </p:nvSpPr>
            <p:spPr>
              <a:xfrm>
                <a:off x="1255680" y="2540520"/>
                <a:ext cx="6632280" cy="962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tIns="91440" bIns="91440" anchor="ctr">
                <a:noAutofit/>
              </a:bodyPr>
              <a:p>
                <a:pPr algn="just" defTabSz="1066680">
                  <a:lnSpc>
                    <a:spcPct val="90000"/>
                  </a:lnSpc>
                  <a:spcAft>
                    <a:spcPts val="805"/>
                  </a:spcAft>
                </a:pPr>
                <a:r>
                  <a:rPr b="0" lang="ru-RU" sz="23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Общее количество административных штрафов, наложенных по итогам проверок</a:t>
                </a:r>
                <a:endParaRPr b="0" lang="ru-RU" sz="23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85" name="Группа 16"/>
            <p:cNvGrpSpPr/>
            <p:nvPr/>
          </p:nvGrpSpPr>
          <p:grpSpPr>
            <a:xfrm>
              <a:off x="1203480" y="4509000"/>
              <a:ext cx="6736680" cy="1066680"/>
              <a:chOff x="1203480" y="4509000"/>
              <a:chExt cx="6736680" cy="1066680"/>
            </a:xfrm>
          </p:grpSpPr>
          <p:sp>
            <p:nvSpPr>
              <p:cNvPr id="186" name="Скругленный прямоугольник 17"/>
              <p:cNvSpPr/>
              <p:nvPr/>
            </p:nvSpPr>
            <p:spPr>
              <a:xfrm>
                <a:off x="1203480" y="4509000"/>
                <a:ext cx="6736680" cy="106668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87" name="Скругленный прямоугольник 4"/>
              <p:cNvSpPr/>
              <p:nvPr/>
            </p:nvSpPr>
            <p:spPr>
              <a:xfrm>
                <a:off x="1255680" y="4561200"/>
                <a:ext cx="6632280" cy="962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tIns="91440" bIns="91440" anchor="ctr">
                <a:noAutofit/>
              </a:bodyPr>
              <a:p>
                <a:pPr algn="just" defTabSz="1066680">
                  <a:lnSpc>
                    <a:spcPct val="90000"/>
                  </a:lnSpc>
                  <a:spcAft>
                    <a:spcPts val="805"/>
                  </a:spcAft>
                </a:pPr>
                <a:r>
                  <a:rPr b="0" lang="ru-RU" sz="23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Общая сумма наложенных административных штрафов</a:t>
                </a:r>
                <a:endParaRPr b="0" lang="ru-RU" sz="23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88" name="Группа 19"/>
            <p:cNvGrpSpPr/>
            <p:nvPr/>
          </p:nvGrpSpPr>
          <p:grpSpPr>
            <a:xfrm>
              <a:off x="1203480" y="3565080"/>
              <a:ext cx="6736680" cy="943560"/>
              <a:chOff x="1203480" y="3565080"/>
              <a:chExt cx="6736680" cy="943560"/>
            </a:xfrm>
          </p:grpSpPr>
          <p:sp>
            <p:nvSpPr>
              <p:cNvPr id="189" name="Прямоугольник 20"/>
              <p:cNvSpPr/>
              <p:nvPr/>
            </p:nvSpPr>
            <p:spPr>
              <a:xfrm>
                <a:off x="1203480" y="3565080"/>
                <a:ext cx="6736680" cy="943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90" name="Прямоугольник 21"/>
              <p:cNvSpPr/>
              <p:nvPr/>
            </p:nvSpPr>
            <p:spPr>
              <a:xfrm>
                <a:off x="1203480" y="3565080"/>
                <a:ext cx="6736680" cy="943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213840" rIns="199080" tIns="35640" bIns="35640" anchor="t">
                <a:noAutofit/>
              </a:bodyPr>
              <a:p>
                <a:pPr lvl="1" marL="285840" indent="-285840" defTabSz="1244520">
                  <a:lnSpc>
                    <a:spcPct val="90000"/>
                  </a:lnSpc>
                  <a:spcAft>
                    <a:spcPts val="479"/>
                  </a:spcAft>
                  <a:buClr>
                    <a:srgbClr val="000000"/>
                  </a:buClr>
                  <a:buFont typeface="Symbol" charset="2"/>
                  <a:buChar char=""/>
                </a:pPr>
                <a:r>
                  <a:rPr b="1" lang="ru-RU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13 ед.  (на должностное лицо – 8,                                                         </a:t>
                </a:r>
                <a:r>
                  <a:rPr b="1" lang="ru-RU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	</a:t>
                </a:r>
                <a:r>
                  <a:rPr b="1" lang="ru-RU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на юридическое лицо – 5)</a:t>
                </a:r>
                <a:endParaRPr b="0" lang="ru-RU" sz="24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91" name="Группа 22"/>
            <p:cNvGrpSpPr/>
            <p:nvPr/>
          </p:nvGrpSpPr>
          <p:grpSpPr>
            <a:xfrm>
              <a:off x="1255680" y="5589360"/>
              <a:ext cx="6736680" cy="647640"/>
              <a:chOff x="1255680" y="5589360"/>
              <a:chExt cx="6736680" cy="647640"/>
            </a:xfrm>
          </p:grpSpPr>
          <p:sp>
            <p:nvSpPr>
              <p:cNvPr id="192" name="Прямоугольник 23"/>
              <p:cNvSpPr/>
              <p:nvPr/>
            </p:nvSpPr>
            <p:spPr>
              <a:xfrm>
                <a:off x="1255680" y="5589360"/>
                <a:ext cx="6736680" cy="647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93" name="Прямоугольник 24"/>
              <p:cNvSpPr/>
              <p:nvPr/>
            </p:nvSpPr>
            <p:spPr>
              <a:xfrm>
                <a:off x="1255680" y="5589360"/>
                <a:ext cx="6736680" cy="647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213840" rIns="255960" anchor="t">
                <a:noAutofit/>
              </a:bodyPr>
              <a:p>
                <a:pPr lvl="1" marL="285840" indent="-285840" defTabSz="1600200">
                  <a:lnSpc>
                    <a:spcPct val="90000"/>
                  </a:lnSpc>
                  <a:spcAft>
                    <a:spcPts val="479"/>
                  </a:spcAft>
                  <a:buClr>
                    <a:srgbClr val="000000"/>
                  </a:buClr>
                  <a:buFont typeface="Symbol" charset="2"/>
                  <a:buChar char=""/>
                </a:pPr>
                <a:r>
                  <a:rPr b="1" lang="ru-RU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1</a:t>
                </a:r>
                <a:r>
                  <a:rPr b="1" lang="en-US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 </a:t>
                </a:r>
                <a:r>
                  <a:rPr b="1" lang="ru-RU" sz="24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255 300 рублей</a:t>
                </a:r>
                <a:endParaRPr b="0" lang="ru-RU" sz="24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Группа 1"/>
          <p:cNvGrpSpPr/>
          <p:nvPr/>
        </p:nvGrpSpPr>
        <p:grpSpPr>
          <a:xfrm>
            <a:off x="181080" y="2109960"/>
            <a:ext cx="3657240" cy="3790080"/>
            <a:chOff x="181080" y="2109960"/>
            <a:chExt cx="3657240" cy="3790080"/>
          </a:xfrm>
        </p:grpSpPr>
        <p:pic>
          <p:nvPicPr>
            <p:cNvPr id="195" name="chart" descr=""/>
            <p:cNvPicPr/>
            <p:nvPr/>
          </p:nvPicPr>
          <p:blipFill>
            <a:blip r:embed="rId1"/>
            <a:stretch/>
          </p:blipFill>
          <p:spPr>
            <a:xfrm>
              <a:off x="1289880" y="3285000"/>
              <a:ext cx="1439640" cy="1340640"/>
            </a:xfrm>
            <a:prstGeom prst="rect">
              <a:avLst/>
            </a:prstGeom>
            <a:ln w="0">
              <a:noFill/>
            </a:ln>
          </p:spPr>
        </p:pic>
        <p:graphicFrame>
          <p:nvGraphicFramePr>
            <p:cNvPr id="196" name="Диаграмма 12"/>
            <p:cNvGraphicFramePr/>
            <p:nvPr/>
          </p:nvGraphicFramePr>
          <p:xfrm>
            <a:off x="181080" y="2109960"/>
            <a:ext cx="3657240" cy="3790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4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sldNum" idx="45"/>
          </p:nvPr>
        </p:nvSpPr>
        <p:spPr>
          <a:xfrm>
            <a:off x="6440760" y="6356520"/>
            <a:ext cx="22456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41F3FD6-7A6D-4098-8ECF-5A5E779310B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00" name="TextBox 1"/>
          <p:cNvSpPr/>
          <p:nvPr/>
        </p:nvSpPr>
        <p:spPr>
          <a:xfrm>
            <a:off x="3740760" y="1484640"/>
            <a:ext cx="5259240" cy="11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100" spc="-1" strike="noStrike">
                <a:solidFill>
                  <a:schemeClr val="dk1"/>
                </a:solidFill>
                <a:latin typeface="Times New Roman"/>
                <a:ea typeface="Arial"/>
              </a:rPr>
              <a:t>Обжалования штрафов не было. Решения и действия (бездействия) должностных лиц Управления не оспаривались.</a:t>
            </a:r>
            <a:endParaRPr b="0" lang="ru-RU" sz="2100" spc="-1" strike="noStrike">
              <a:solidFill>
                <a:srgbClr val="000000"/>
              </a:solidFill>
              <a:latin typeface="Open Sans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1" name="TextBox 1"/>
          <p:cNvSpPr/>
          <p:nvPr/>
        </p:nvSpPr>
        <p:spPr>
          <a:xfrm>
            <a:off x="3737880" y="4077000"/>
            <a:ext cx="529812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100" spc="-1" strike="noStrike">
                <a:solidFill>
                  <a:schemeClr val="dk1"/>
                </a:solidFill>
                <a:latin typeface="Times New Roman"/>
                <a:ea typeface="Arial"/>
              </a:rPr>
              <a:t>Проверки, результаты которых признаны недействительными отсутствуют.</a:t>
            </a:r>
            <a:endParaRPr b="0" lang="ru-RU" sz="2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2" name="TextBox 1"/>
          <p:cNvSpPr/>
          <p:nvPr/>
        </p:nvSpPr>
        <p:spPr>
          <a:xfrm>
            <a:off x="3737880" y="5099760"/>
            <a:ext cx="5298120" cy="102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100" spc="-1" strike="noStrike">
                <a:solidFill>
                  <a:schemeClr val="dk1"/>
                </a:solidFill>
                <a:latin typeface="Times New Roman"/>
                <a:ea typeface="Arial"/>
              </a:rPr>
              <a:t>Проверки проведены в соответствии с требованиями законодательства о порядке их проведения </a:t>
            </a:r>
            <a:endParaRPr b="0" lang="ru-RU" sz="2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3" name="TextBox 1"/>
          <p:cNvSpPr/>
          <p:nvPr/>
        </p:nvSpPr>
        <p:spPr>
          <a:xfrm>
            <a:off x="3739320" y="2781000"/>
            <a:ext cx="529668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indent="-34308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100" spc="-1" strike="noStrike">
                <a:solidFill>
                  <a:schemeClr val="dk1"/>
                </a:solidFill>
                <a:latin typeface="Times New Roman"/>
                <a:ea typeface="Arial"/>
              </a:rPr>
              <a:t>Проверок, материалы которых переданы в правоохранительные органы для возбуждения уголовных дел, не было.</a:t>
            </a:r>
            <a:endParaRPr b="0" lang="ru-RU" sz="21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Диаграмма 1885743936"/>
          <p:cNvGraphicFramePr/>
          <p:nvPr/>
        </p:nvGraphicFramePr>
        <p:xfrm>
          <a:off x="11160" y="1367640"/>
          <a:ext cx="9132480" cy="492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05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9155160" cy="7171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4" descr=""/>
          <p:cNvPicPr/>
          <p:nvPr/>
        </p:nvPicPr>
        <p:blipFill>
          <a:blip r:embed="rId4"/>
          <a:stretch/>
        </p:blipFill>
        <p:spPr>
          <a:xfrm>
            <a:off x="11160" y="0"/>
            <a:ext cx="9144000" cy="136728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sldNum" idx="4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0F9F72-CECD-4738-92DC-D366B0FBDE2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717120"/>
          </a:xfrm>
          <a:prstGeom prst="rect">
            <a:avLst/>
          </a:prstGeom>
          <a:ln w="0">
            <a:noFill/>
          </a:ln>
        </p:spPr>
      </p:pic>
      <p:sp>
        <p:nvSpPr>
          <p:cNvPr id="211" name="TextBox 1"/>
          <p:cNvSpPr/>
          <p:nvPr/>
        </p:nvSpPr>
        <p:spPr>
          <a:xfrm>
            <a:off x="-9720" y="1371240"/>
            <a:ext cx="9135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Arial"/>
              </a:rPr>
              <a:t>Сведения о поступлении средств в федеральный бюджет за оказание гос. услуг во 3 квартале 2024 г.</a:t>
            </a:r>
            <a:endParaRPr b="0" lang="ru-RU" sz="30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12" name="Picture 4" descr=""/>
          <p:cNvPicPr/>
          <p:nvPr/>
        </p:nvPicPr>
        <p:blipFill>
          <a:blip r:embed="rId3"/>
          <a:stretch/>
        </p:blipFill>
        <p:spPr>
          <a:xfrm>
            <a:off x="-9720" y="0"/>
            <a:ext cx="9165240" cy="136728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A79DC9-B975-4FA1-AA0A-89F63AA939E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233081359"/>
              </p:ext>
            </p:extLst>
          </p:nvPr>
        </p:nvGraphicFramePr>
        <p:xfrm>
          <a:off x="539640" y="253332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717120"/>
          </a:xfrm>
          <a:prstGeom prst="rect">
            <a:avLst/>
          </a:prstGeom>
          <a:ln w="0">
            <a:noFill/>
          </a:ln>
        </p:spPr>
      </p:pic>
      <p:sp>
        <p:nvSpPr>
          <p:cNvPr id="216" name="TextBox 1"/>
          <p:cNvSpPr/>
          <p:nvPr/>
        </p:nvSpPr>
        <p:spPr>
          <a:xfrm>
            <a:off x="107640" y="5459400"/>
            <a:ext cx="8928720" cy="74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150" spc="-1" strike="noStrike">
                <a:solidFill>
                  <a:srgbClr val="000000"/>
                </a:solidFill>
                <a:latin typeface="Times New Roman"/>
                <a:ea typeface="Arial"/>
              </a:rPr>
              <a:t>Случаев причинения вреда субъектами поднадзорной сферы </a:t>
            </a:r>
            <a:endParaRPr b="0" lang="ru-RU" sz="215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150" spc="-1" strike="noStrike">
                <a:solidFill>
                  <a:srgbClr val="000000"/>
                </a:solidFill>
                <a:latin typeface="Times New Roman"/>
                <a:ea typeface="Arial"/>
              </a:rPr>
              <a:t>не выявлено.</a:t>
            </a:r>
            <a:endParaRPr b="0" lang="ru-RU" sz="215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17" name="Picture 4" descr=""/>
          <p:cNvPicPr/>
          <p:nvPr/>
        </p:nvPicPr>
        <p:blipFill>
          <a:blip r:embed="rId3"/>
          <a:stretch/>
        </p:blipFill>
        <p:spPr>
          <a:xfrm>
            <a:off x="-9720" y="0"/>
            <a:ext cx="9165240" cy="1367280"/>
          </a:xfrm>
          <a:prstGeom prst="rect">
            <a:avLst/>
          </a:prstGeom>
          <a:ln w="0">
            <a:noFill/>
          </a:ln>
        </p:spPr>
      </p:pic>
      <p:sp>
        <p:nvSpPr>
          <p:cNvPr id="218" name="PlaceHolder 1"/>
          <p:cNvSpPr>
            <a:spLocks noGrp="1"/>
          </p:cNvSpPr>
          <p:nvPr>
            <p:ph type="sldNum" idx="4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6169E5-40D9-4461-AFF9-5AE4FD38471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1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220" name="Picture 3" descr=""/>
          <p:cNvPicPr/>
          <p:nvPr/>
        </p:nvPicPr>
        <p:blipFill>
          <a:blip r:embed="rId4"/>
          <a:stretch/>
        </p:blipFill>
        <p:spPr>
          <a:xfrm rot="16200000">
            <a:off x="3438720" y="3558600"/>
            <a:ext cx="2102760" cy="2102760"/>
          </a:xfrm>
          <a:prstGeom prst="rect">
            <a:avLst/>
          </a:prstGeom>
          <a:ln w="0">
            <a:noFill/>
          </a:ln>
        </p:spPr>
      </p:pic>
      <p:sp>
        <p:nvSpPr>
          <p:cNvPr id="221" name="AutoShape 8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222" name="Picture 10" descr=""/>
          <p:cNvPicPr/>
          <p:nvPr/>
        </p:nvPicPr>
        <p:blipFill>
          <a:blip r:embed="rId5"/>
          <a:stretch/>
        </p:blipFill>
        <p:spPr>
          <a:xfrm>
            <a:off x="6036120" y="1868760"/>
            <a:ext cx="1487880" cy="148788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6653" t="53277" r="77079" b="7108"/>
          <a:stretch/>
        </p:blipFill>
        <p:spPr>
          <a:xfrm>
            <a:off x="3893760" y="1369440"/>
            <a:ext cx="1151280" cy="195228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5" descr="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35963" t="47834" r="33104" b="5208"/>
          <a:stretch/>
        </p:blipFill>
        <p:spPr>
          <a:xfrm>
            <a:off x="1187640" y="3545640"/>
            <a:ext cx="1341360" cy="1841040"/>
          </a:xfrm>
          <a:prstGeom prst="rect">
            <a:avLst/>
          </a:prstGeom>
          <a:ln w="0">
            <a:noFill/>
          </a:ln>
        </p:spPr>
      </p:pic>
      <p:grpSp>
        <p:nvGrpSpPr>
          <p:cNvPr id="225" name="Группа 11"/>
          <p:cNvGrpSpPr/>
          <p:nvPr/>
        </p:nvGrpSpPr>
        <p:grpSpPr>
          <a:xfrm>
            <a:off x="6473160" y="3498120"/>
            <a:ext cx="1699200" cy="1946880"/>
            <a:chOff x="6473160" y="3498120"/>
            <a:chExt cx="1699200" cy="1946880"/>
          </a:xfrm>
        </p:grpSpPr>
        <p:pic>
          <p:nvPicPr>
            <p:cNvPr id="226" name="Picture 12" descr=""/>
            <p:cNvPicPr/>
            <p:nvPr/>
          </p:nvPicPr>
          <p:blipFill>
            <a:blip r:embed="rId10"/>
            <a:srcRect l="79473" t="59135" r="2881" b="29169"/>
            <a:stretch/>
          </p:blipFill>
          <p:spPr>
            <a:xfrm>
              <a:off x="6698520" y="5010120"/>
              <a:ext cx="619920" cy="43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Picture 12" descr=""/>
            <p:cNvPicPr/>
            <p:nvPr/>
          </p:nvPicPr>
          <p:blipFill>
            <a:blip r:embed="rId11"/>
            <a:srcRect l="71990" t="42786" r="0" b="40886"/>
            <a:stretch/>
          </p:blipFill>
          <p:spPr>
            <a:xfrm>
              <a:off x="6473160" y="4305600"/>
              <a:ext cx="984240" cy="60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8" name="Picture 12" descr=""/>
            <p:cNvPicPr/>
            <p:nvPr/>
          </p:nvPicPr>
          <p:blipFill>
            <a:blip r:embed="rId12"/>
            <a:srcRect l="21242" t="47132" r="68701" b="43858"/>
            <a:stretch/>
          </p:blipFill>
          <p:spPr>
            <a:xfrm>
              <a:off x="7504560" y="4578480"/>
              <a:ext cx="353160" cy="33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9" name="Picture 12" descr=""/>
            <p:cNvPicPr/>
            <p:nvPr/>
          </p:nvPicPr>
          <p:blipFill>
            <a:blip r:embed="rId13"/>
            <a:srcRect l="0" t="3677" r="74856" b="81950"/>
            <a:stretch/>
          </p:blipFill>
          <p:spPr>
            <a:xfrm>
              <a:off x="7166160" y="4913280"/>
              <a:ext cx="828720" cy="5011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30" name="Группа 10"/>
            <p:cNvGrpSpPr/>
            <p:nvPr/>
          </p:nvGrpSpPr>
          <p:grpSpPr>
            <a:xfrm>
              <a:off x="7086600" y="3498120"/>
              <a:ext cx="1085760" cy="1182240"/>
              <a:chOff x="7086600" y="3498120"/>
              <a:chExt cx="1085760" cy="1182240"/>
            </a:xfrm>
          </p:grpSpPr>
          <p:pic>
            <p:nvPicPr>
              <p:cNvPr id="231" name="Picture 12" descr=""/>
              <p:cNvPicPr/>
              <p:nvPr/>
            </p:nvPicPr>
            <p:blipFill>
              <a:blip r:embed="rId14"/>
              <a:srcRect l="68742" t="70606" r="0" b="0"/>
              <a:stretch/>
            </p:blipFill>
            <p:spPr>
              <a:xfrm flipH="1">
                <a:off x="7086600" y="3586680"/>
                <a:ext cx="1085760" cy="10936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32" name="Прямоугольник 3"/>
              <p:cNvSpPr/>
              <p:nvPr/>
            </p:nvSpPr>
            <p:spPr>
              <a:xfrm>
                <a:off x="7878960" y="3498120"/>
                <a:ext cx="293040" cy="329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</p:grpSp>
      </p:grpSp>
      <p:grpSp>
        <p:nvGrpSpPr>
          <p:cNvPr id="233" name="Группа 4"/>
          <p:cNvGrpSpPr/>
          <p:nvPr/>
        </p:nvGrpSpPr>
        <p:grpSpPr>
          <a:xfrm>
            <a:off x="2700360" y="3321720"/>
            <a:ext cx="3527280" cy="1475280"/>
            <a:chOff x="2700360" y="3321720"/>
            <a:chExt cx="3527280" cy="1475280"/>
          </a:xfrm>
        </p:grpSpPr>
        <p:sp>
          <p:nvSpPr>
            <p:cNvPr id="234" name="Стрелка вправо 12"/>
            <p:cNvSpPr/>
            <p:nvPr/>
          </p:nvSpPr>
          <p:spPr>
            <a:xfrm rot="13040400">
              <a:off x="3069000" y="3526560"/>
              <a:ext cx="719640" cy="45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>
              <a:solidFill>
                <a:srgbClr val="00cc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5" name="Стрелка вправо 29"/>
            <p:cNvSpPr/>
            <p:nvPr/>
          </p:nvSpPr>
          <p:spPr>
            <a:xfrm rot="18900000">
              <a:off x="5138640" y="3510360"/>
              <a:ext cx="719640" cy="45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>
              <a:solidFill>
                <a:srgbClr val="00cc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6" name="Стрелка вправо 30"/>
            <p:cNvSpPr/>
            <p:nvPr/>
          </p:nvSpPr>
          <p:spPr>
            <a:xfrm rot="10800000">
              <a:off x="2700360" y="4347000"/>
              <a:ext cx="719640" cy="45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>
              <a:solidFill>
                <a:srgbClr val="00cc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Стрелка вправо 31"/>
            <p:cNvSpPr/>
            <p:nvPr/>
          </p:nvSpPr>
          <p:spPr>
            <a:xfrm>
              <a:off x="5508000" y="4347000"/>
              <a:ext cx="719640" cy="45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>
              <a:solidFill>
                <a:srgbClr val="00cc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8" name="Стрелка вправо 32"/>
            <p:cNvSpPr/>
            <p:nvPr/>
          </p:nvSpPr>
          <p:spPr>
            <a:xfrm rot="16200000">
              <a:off x="4283280" y="3364920"/>
              <a:ext cx="378000" cy="325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>
              <a:solidFill>
                <a:srgbClr val="00cc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239" name="Picture 4" descr=""/>
          <p:cNvPicPr/>
          <p:nvPr/>
        </p:nvPicPr>
        <p:blipFill>
          <a:blip r:embed="rId15"/>
          <a:stretch/>
        </p:blipFill>
        <p:spPr>
          <a:xfrm flipH="1">
            <a:off x="1134360" y="1628640"/>
            <a:ext cx="1997640" cy="179712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5" descr="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/>
        </p:blipFill>
        <p:spPr>
          <a:xfrm flipH="1">
            <a:off x="1089000" y="1739520"/>
            <a:ext cx="2088360" cy="168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55160" cy="717120"/>
          </a:xfrm>
          <a:prstGeom prst="rect">
            <a:avLst/>
          </a:prstGeom>
          <a:ln w="0">
            <a:noFill/>
          </a:ln>
        </p:spPr>
      </p:pic>
      <p:sp>
        <p:nvSpPr>
          <p:cNvPr id="243" name="TextBox 1"/>
          <p:cNvSpPr/>
          <p:nvPr/>
        </p:nvSpPr>
        <p:spPr>
          <a:xfrm>
            <a:off x="0" y="1371240"/>
            <a:ext cx="91436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Основная задача Управления в 2024 году:</a:t>
            </a:r>
            <a:endParaRPr b="0" lang="ru-RU" sz="30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44" name="Picture 4" descr=""/>
          <p:cNvPicPr/>
          <p:nvPr/>
        </p:nvPicPr>
        <p:blipFill>
          <a:blip r:embed="rId3"/>
          <a:stretch/>
        </p:blipFill>
        <p:spPr>
          <a:xfrm>
            <a:off x="-9720" y="0"/>
            <a:ext cx="9165240" cy="1367280"/>
          </a:xfrm>
          <a:prstGeom prst="rect">
            <a:avLst/>
          </a:prstGeom>
          <a:ln w="0">
            <a:noFill/>
          </a:ln>
        </p:spPr>
      </p:pic>
      <p:sp>
        <p:nvSpPr>
          <p:cNvPr id="245" name="PlaceHolder 1"/>
          <p:cNvSpPr>
            <a:spLocks noGrp="1"/>
          </p:cNvSpPr>
          <p:nvPr>
            <p:ph type="sldNum" idx="4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BAB437-0362-4B01-9E2D-FAD1FC2FACC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46" name="TextBox 8"/>
          <p:cNvSpPr/>
          <p:nvPr/>
        </p:nvSpPr>
        <p:spPr>
          <a:xfrm>
            <a:off x="4341600" y="2408760"/>
            <a:ext cx="4550760" cy="30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Arial"/>
              </a:rPr>
              <a:t>Осуществление федерального государственного надзора в области использования атомной энергии в пределах установленной сферы деятельности.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248" name="Picture 5" descr=""/>
          <p:cNvPicPr/>
          <p:nvPr/>
        </p:nvPicPr>
        <p:blipFill>
          <a:blip r:embed="rId4"/>
          <a:srcRect l="9313" t="0" r="7990" b="10541"/>
          <a:stretch/>
        </p:blipFill>
        <p:spPr>
          <a:xfrm>
            <a:off x="395640" y="1925280"/>
            <a:ext cx="3974400" cy="366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367280"/>
          </a:xfrm>
          <a:prstGeom prst="rect">
            <a:avLst/>
          </a:prstGeom>
          <a:ln w="0">
            <a:noFill/>
          </a:ln>
        </p:spPr>
      </p:pic>
      <p:sp>
        <p:nvSpPr>
          <p:cNvPr id="251" name="TextBox 1"/>
          <p:cNvSpPr/>
          <p:nvPr/>
        </p:nvSpPr>
        <p:spPr>
          <a:xfrm>
            <a:off x="611640" y="1973520"/>
            <a:ext cx="7920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000" spc="-1" strike="noStrike">
                <a:solidFill>
                  <a:schemeClr val="dk1"/>
                </a:solidFill>
                <a:latin typeface="Times New Roman"/>
                <a:ea typeface="Arial"/>
              </a:rPr>
              <a:t>Спасибо за внимание !</a:t>
            </a:r>
            <a:endParaRPr b="0" lang="ru-RU" sz="30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52" name="Picture 2" descr="C:\Users\oplspa\Desktop\ujz3exjx.png"/>
          <p:cNvPicPr/>
          <p:nvPr/>
        </p:nvPicPr>
        <p:blipFill>
          <a:blip r:embed="rId3"/>
          <a:stretch/>
        </p:blipFill>
        <p:spPr>
          <a:xfrm>
            <a:off x="2229480" y="2565000"/>
            <a:ext cx="4684320" cy="314100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CF24F9-5E58-4DA9-9AAD-047D8179DDE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"/>
          <p:cNvPicPr/>
          <p:nvPr/>
        </p:nvPicPr>
        <p:blipFill>
          <a:blip r:embed="rId1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79" name="TextBox 30"/>
          <p:cNvSpPr/>
          <p:nvPr/>
        </p:nvSpPr>
        <p:spPr>
          <a:xfrm>
            <a:off x="8280" y="1484640"/>
            <a:ext cx="9027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Arial"/>
              </a:rPr>
              <a:t>Сфера деятельности Центрального МТУ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Arial"/>
              </a:rPr>
              <a:t>по надзору за ЯРБ Ростехнадзора 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TextBox 2"/>
          <p:cNvSpPr/>
          <p:nvPr/>
        </p:nvSpPr>
        <p:spPr>
          <a:xfrm>
            <a:off x="152640" y="1884960"/>
            <a:ext cx="8641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25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субъектов по территориальной принадлежности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sldNum" idx="3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C42742-FA0D-4814-A606-C70976340796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82" name="Picture 3" descr="C:\Users\user\Desktop\i.jpg"/>
          <p:cNvPicPr/>
          <p:nvPr/>
        </p:nvPicPr>
        <p:blipFill>
          <a:blip r:embed="rId2"/>
          <a:stretch/>
        </p:blipFill>
        <p:spPr>
          <a:xfrm>
            <a:off x="6191640" y="4651560"/>
            <a:ext cx="2601720" cy="164988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5"/>
          <p:cNvSpPr/>
          <p:nvPr/>
        </p:nvSpPr>
        <p:spPr>
          <a:xfrm>
            <a:off x="7012440" y="5157360"/>
            <a:ext cx="45360" cy="45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84" name="TextBox 6"/>
          <p:cNvSpPr/>
          <p:nvPr/>
        </p:nvSpPr>
        <p:spPr>
          <a:xfrm>
            <a:off x="7026120" y="5010840"/>
            <a:ext cx="200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Республика Крым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5" name="Овал 7"/>
          <p:cNvSpPr/>
          <p:nvPr/>
        </p:nvSpPr>
        <p:spPr>
          <a:xfrm>
            <a:off x="6844320" y="603432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86" name="TextBox 8"/>
          <p:cNvSpPr/>
          <p:nvPr/>
        </p:nvSpPr>
        <p:spPr>
          <a:xfrm>
            <a:off x="6925680" y="5901120"/>
            <a:ext cx="1737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Севастополь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7535520" y="2277000"/>
            <a:ext cx="1080720" cy="653760"/>
          </a:xfrm>
          <a:prstGeom prst="rect">
            <a:avLst/>
          </a:prstGeom>
          <a:ln w="0">
            <a:noFill/>
          </a:ln>
        </p:spPr>
      </p:pic>
      <p:sp>
        <p:nvSpPr>
          <p:cNvPr id="88" name="TextBox 17"/>
          <p:cNvSpPr/>
          <p:nvPr/>
        </p:nvSpPr>
        <p:spPr>
          <a:xfrm>
            <a:off x="6212160" y="2491200"/>
            <a:ext cx="1656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Билибинская АЭС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9" name="Прямоугольник 1"/>
          <p:cNvSpPr/>
          <p:nvPr/>
        </p:nvSpPr>
        <p:spPr>
          <a:xfrm>
            <a:off x="6180120" y="3023280"/>
            <a:ext cx="2424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г. Саров Нижегородской обл.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4"/>
          <a:stretch/>
        </p:blipFill>
        <p:spPr>
          <a:xfrm>
            <a:off x="2309760" y="2223360"/>
            <a:ext cx="3849840" cy="460116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4"/>
          <p:cNvSpPr/>
          <p:nvPr/>
        </p:nvSpPr>
        <p:spPr>
          <a:xfrm>
            <a:off x="421560" y="2356200"/>
            <a:ext cx="327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Донецкая Народная Республика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2" name="Прямоугольник 10"/>
          <p:cNvSpPr/>
          <p:nvPr/>
        </p:nvSpPr>
        <p:spPr>
          <a:xfrm>
            <a:off x="317160" y="2735640"/>
            <a:ext cx="334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Луганская Народная Республика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3" name="Прямоугольник 11"/>
          <p:cNvSpPr/>
          <p:nvPr/>
        </p:nvSpPr>
        <p:spPr>
          <a:xfrm>
            <a:off x="409320" y="5203800"/>
            <a:ext cx="212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Херсонская область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4" name="Прямоугольник 12"/>
          <p:cNvSpPr/>
          <p:nvPr/>
        </p:nvSpPr>
        <p:spPr>
          <a:xfrm>
            <a:off x="425880" y="4790880"/>
            <a:ext cx="2276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Запорожская область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Овал 23"/>
          <p:cNvSpPr/>
          <p:nvPr/>
        </p:nvSpPr>
        <p:spPr>
          <a:xfrm>
            <a:off x="269640" y="253188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6" name="Овал 25"/>
          <p:cNvSpPr/>
          <p:nvPr/>
        </p:nvSpPr>
        <p:spPr>
          <a:xfrm>
            <a:off x="358200" y="494136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7" name="Овал 26"/>
          <p:cNvSpPr/>
          <p:nvPr/>
        </p:nvSpPr>
        <p:spPr>
          <a:xfrm>
            <a:off x="370800" y="538020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8" name="Овал 27"/>
          <p:cNvSpPr/>
          <p:nvPr/>
        </p:nvSpPr>
        <p:spPr>
          <a:xfrm>
            <a:off x="6084000" y="263556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99" name="Овал 28"/>
          <p:cNvSpPr/>
          <p:nvPr/>
        </p:nvSpPr>
        <p:spPr>
          <a:xfrm>
            <a:off x="6119280" y="320724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00" name="Овал 31"/>
          <p:cNvSpPr/>
          <p:nvPr/>
        </p:nvSpPr>
        <p:spPr>
          <a:xfrm>
            <a:off x="259200" y="2884320"/>
            <a:ext cx="80640" cy="71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5760" bIns="5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Calibri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2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3" name="Диаграмма 2"/>
          <p:cNvGraphicFramePr/>
          <p:nvPr/>
        </p:nvGraphicFramePr>
        <p:xfrm>
          <a:off x="0" y="1782000"/>
          <a:ext cx="9135360" cy="457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TextBox 8"/>
          <p:cNvSpPr/>
          <p:nvPr/>
        </p:nvSpPr>
        <p:spPr>
          <a:xfrm>
            <a:off x="202320" y="1444680"/>
            <a:ext cx="878472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chemeClr val="dk1"/>
                </a:solidFill>
                <a:latin typeface="Times New Roman"/>
                <a:ea typeface="Arial"/>
              </a:rPr>
              <a:t>Основные полномочия Центрального МТУ</a:t>
            </a:r>
            <a:r>
              <a:rPr b="1" lang="en-US" sz="2200" spc="-1" strike="noStrike">
                <a:solidFill>
                  <a:schemeClr val="dk1"/>
                </a:solidFill>
                <a:latin typeface="Times New Roman"/>
                <a:ea typeface="Arial"/>
              </a:rPr>
              <a:t>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  <a:ea typeface="Arial"/>
              </a:rPr>
              <a:t>по надзору за ЯРБ</a:t>
            </a:r>
            <a:endParaRPr b="0" lang="ru-RU" sz="2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A5745D8-F77B-4D10-8B63-0E25FB94C62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Диаграмма 3"/>
          <p:cNvGraphicFramePr/>
          <p:nvPr/>
        </p:nvGraphicFramePr>
        <p:xfrm>
          <a:off x="9227880" y="1412640"/>
          <a:ext cx="96480" cy="5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" descr=""/>
          <p:cNvPicPr/>
          <p:nvPr/>
        </p:nvPicPr>
        <p:blipFill>
          <a:blip r:embed="rId3"/>
          <a:stretch/>
        </p:blipFill>
        <p:spPr>
          <a:xfrm>
            <a:off x="1440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C831CE-0805-4152-9254-3CE3417C5FB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0" name="TextBox 6"/>
          <p:cNvSpPr/>
          <p:nvPr/>
        </p:nvSpPr>
        <p:spPr>
          <a:xfrm>
            <a:off x="827640" y="1412640"/>
            <a:ext cx="74631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В 3 квартале 20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2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4 года под надзором Управления: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21" name="Группа 7"/>
          <p:cNvGrpSpPr/>
          <p:nvPr/>
        </p:nvGrpSpPr>
        <p:grpSpPr>
          <a:xfrm>
            <a:off x="935640" y="1963800"/>
            <a:ext cx="6984360" cy="4281480"/>
            <a:chOff x="935640" y="1963800"/>
            <a:chExt cx="6984360" cy="4281480"/>
          </a:xfrm>
        </p:grpSpPr>
        <p:sp>
          <p:nvSpPr>
            <p:cNvPr id="122" name="Прямоугольник 8"/>
            <p:cNvSpPr/>
            <p:nvPr/>
          </p:nvSpPr>
          <p:spPr>
            <a:xfrm>
              <a:off x="935640" y="2558520"/>
              <a:ext cx="6984360" cy="1230120"/>
            </a:xfrm>
            <a:prstGeom prst="rect">
              <a:avLst/>
            </a:prstGeom>
            <a:noFill/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23" name="Прямоугольник 9"/>
            <p:cNvSpPr/>
            <p:nvPr/>
          </p:nvSpPr>
          <p:spPr>
            <a:xfrm>
              <a:off x="935640" y="4128840"/>
              <a:ext cx="6984360" cy="863640"/>
            </a:xfrm>
            <a:prstGeom prst="rect">
              <a:avLst/>
            </a:prstGeom>
            <a:noFill/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24" name="Группа 10"/>
            <p:cNvGrpSpPr/>
            <p:nvPr/>
          </p:nvGrpSpPr>
          <p:grpSpPr>
            <a:xfrm>
              <a:off x="1023480" y="1973520"/>
              <a:ext cx="6736680" cy="765000"/>
              <a:chOff x="1023480" y="1973520"/>
              <a:chExt cx="6736680" cy="765000"/>
            </a:xfrm>
          </p:grpSpPr>
          <p:sp>
            <p:nvSpPr>
              <p:cNvPr id="125" name="Скругленный прямоугольник 25"/>
              <p:cNvSpPr/>
              <p:nvPr/>
            </p:nvSpPr>
            <p:spPr>
              <a:xfrm>
                <a:off x="1023480" y="1978560"/>
                <a:ext cx="6736680" cy="75996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26" name="Скругленный прямоугольник 4"/>
              <p:cNvSpPr/>
              <p:nvPr/>
            </p:nvSpPr>
            <p:spPr>
              <a:xfrm>
                <a:off x="1075680" y="1973520"/>
                <a:ext cx="6632280" cy="685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tIns="91440" bIns="9144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36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1008</a:t>
                </a:r>
                <a:endParaRPr b="0" lang="ru-RU" sz="36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27" name="Группа 11"/>
            <p:cNvGrpSpPr/>
            <p:nvPr/>
          </p:nvGrpSpPr>
          <p:grpSpPr>
            <a:xfrm>
              <a:off x="1023480" y="3589920"/>
              <a:ext cx="6736680" cy="716400"/>
              <a:chOff x="1023480" y="3589920"/>
              <a:chExt cx="6736680" cy="716400"/>
            </a:xfrm>
          </p:grpSpPr>
          <p:sp>
            <p:nvSpPr>
              <p:cNvPr id="128" name="Скругленный прямоугольник 23"/>
              <p:cNvSpPr/>
              <p:nvPr/>
            </p:nvSpPr>
            <p:spPr>
              <a:xfrm>
                <a:off x="1023480" y="3589920"/>
                <a:ext cx="6736680" cy="71640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29" name="Скругленный прямоугольник 4"/>
              <p:cNvSpPr/>
              <p:nvPr/>
            </p:nvSpPr>
            <p:spPr>
              <a:xfrm>
                <a:off x="1075680" y="3589920"/>
                <a:ext cx="6632280" cy="64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tIns="91440" bIns="9144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36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2029</a:t>
                </a:r>
                <a:endParaRPr b="0" lang="ru-RU" sz="36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30" name="Группа 12"/>
            <p:cNvGrpSpPr/>
            <p:nvPr/>
          </p:nvGrpSpPr>
          <p:grpSpPr>
            <a:xfrm>
              <a:off x="989640" y="1963800"/>
              <a:ext cx="6822360" cy="1328400"/>
              <a:chOff x="989640" y="1963800"/>
              <a:chExt cx="6822360" cy="1328400"/>
            </a:xfrm>
          </p:grpSpPr>
          <p:sp>
            <p:nvSpPr>
              <p:cNvPr id="131" name="Прямоугольник 21"/>
              <p:cNvSpPr/>
              <p:nvPr/>
            </p:nvSpPr>
            <p:spPr>
              <a:xfrm>
                <a:off x="989640" y="1963800"/>
                <a:ext cx="6736680" cy="73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2" name="Прямоугольник 22"/>
              <p:cNvSpPr/>
              <p:nvPr/>
            </p:nvSpPr>
            <p:spPr>
              <a:xfrm>
                <a:off x="1075320" y="2667960"/>
                <a:ext cx="6736680" cy="624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213840" rIns="199080" tIns="35640" bIns="35640" anchor="t">
                <a:noAutofit/>
              </a:bodyPr>
              <a:p>
                <a:pPr marL="285840" indent="-285840" algn="just" defTabSz="914400">
                  <a:lnSpc>
                    <a:spcPct val="90000"/>
                  </a:lnSpc>
                  <a:buClr>
                    <a:srgbClr val="000000"/>
                  </a:buClr>
                  <a:buFont typeface="Arial"/>
                  <a:buChar char="•"/>
                </a:pPr>
                <a:r>
                  <a:rPr b="1" i="1" lang="ru-RU" sz="22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Количество организаций осуществляющих деятельность в области использования атомной энергии.</a:t>
                </a:r>
                <a:endParaRPr b="0" lang="ru-RU" sz="2200" spc="-1" strike="noStrike">
                  <a:solidFill>
                    <a:srgbClr val="000000"/>
                  </a:solidFill>
                  <a:latin typeface="Open Sans"/>
                </a:endParaRPr>
              </a:p>
              <a:p>
                <a:pPr defTabSz="1244520">
                  <a:lnSpc>
                    <a:spcPct val="100000"/>
                  </a:lnSpc>
                </a:pPr>
                <a:endParaRPr b="0" lang="ru-RU" sz="22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sp>
          <p:nvSpPr>
            <p:cNvPr id="133" name="Прямоугольник 13"/>
            <p:cNvSpPr/>
            <p:nvPr/>
          </p:nvSpPr>
          <p:spPr>
            <a:xfrm>
              <a:off x="1075680" y="4200840"/>
              <a:ext cx="6736680" cy="93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13840" rIns="255960" anchor="t">
              <a:noAutofit/>
            </a:bodyPr>
            <a:p>
              <a:pPr marL="285840" indent="-285840" algn="just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1" i="1" lang="ru-RU" sz="2200" spc="-1" strike="noStrike">
                  <a:solidFill>
                    <a:schemeClr val="dk1"/>
                  </a:solidFill>
                  <a:latin typeface="Times New Roman"/>
                  <a:ea typeface="Arial"/>
                </a:rPr>
                <a:t>Общее количество действующих лицензий выданных Управлением.</a:t>
              </a:r>
              <a:endParaRPr b="0" lang="ru-RU" sz="2200" spc="-1" strike="noStrike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34" name="Прямоугольник 14"/>
            <p:cNvSpPr/>
            <p:nvPr/>
          </p:nvSpPr>
          <p:spPr>
            <a:xfrm>
              <a:off x="935640" y="5405400"/>
              <a:ext cx="6984360" cy="839880"/>
            </a:xfrm>
            <a:prstGeom prst="rect">
              <a:avLst/>
            </a:prstGeom>
            <a:noFill/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135" name="Группа 15"/>
            <p:cNvGrpSpPr/>
            <p:nvPr/>
          </p:nvGrpSpPr>
          <p:grpSpPr>
            <a:xfrm>
              <a:off x="1023480" y="4907880"/>
              <a:ext cx="6736680" cy="727920"/>
              <a:chOff x="1023480" y="4907880"/>
              <a:chExt cx="6736680" cy="727920"/>
            </a:xfrm>
          </p:grpSpPr>
          <p:sp>
            <p:nvSpPr>
              <p:cNvPr id="136" name="Скругленный прямоугольник 19"/>
              <p:cNvSpPr/>
              <p:nvPr/>
            </p:nvSpPr>
            <p:spPr>
              <a:xfrm>
                <a:off x="1023480" y="4907880"/>
                <a:ext cx="6736680" cy="72792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7" name="Скругленный прямоугольник 4"/>
              <p:cNvSpPr/>
              <p:nvPr/>
            </p:nvSpPr>
            <p:spPr>
              <a:xfrm>
                <a:off x="1075680" y="4943160"/>
                <a:ext cx="6632280" cy="657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tIns="91440" bIns="9144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36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88</a:t>
                </a:r>
                <a:endParaRPr b="0" lang="ru-RU" sz="36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  <p:grpSp>
          <p:nvGrpSpPr>
            <p:cNvPr id="138" name="Группа 16"/>
            <p:cNvGrpSpPr/>
            <p:nvPr/>
          </p:nvGrpSpPr>
          <p:grpSpPr>
            <a:xfrm>
              <a:off x="1075680" y="5527440"/>
              <a:ext cx="6736680" cy="654120"/>
              <a:chOff x="1075680" y="5527440"/>
              <a:chExt cx="6736680" cy="654120"/>
            </a:xfrm>
          </p:grpSpPr>
          <p:sp>
            <p:nvSpPr>
              <p:cNvPr id="139" name="Прямоугольник 17"/>
              <p:cNvSpPr/>
              <p:nvPr/>
            </p:nvSpPr>
            <p:spPr>
              <a:xfrm>
                <a:off x="1075680" y="5640120"/>
                <a:ext cx="6736680" cy="452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ru-RU" sz="18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40" name="Прямоугольник 18"/>
              <p:cNvSpPr/>
              <p:nvPr/>
            </p:nvSpPr>
            <p:spPr>
              <a:xfrm>
                <a:off x="1075680" y="5527440"/>
                <a:ext cx="6736680" cy="654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213840" rIns="255960" anchor="t">
                <a:noAutofit/>
              </a:bodyPr>
              <a:p>
                <a:pPr marL="285840" indent="-285840" algn="just" defTabSz="914400">
                  <a:lnSpc>
                    <a:spcPct val="100000"/>
                  </a:lnSpc>
                  <a:buClr>
                    <a:srgbClr val="000000"/>
                  </a:buClr>
                  <a:buFont typeface="Arial"/>
                  <a:buChar char="•"/>
                </a:pPr>
                <a:r>
                  <a:rPr b="1" i="1" lang="ru-RU" sz="2200" spc="-1" strike="noStrike">
                    <a:solidFill>
                      <a:schemeClr val="dk1"/>
                    </a:solidFill>
                    <a:latin typeface="Times New Roman"/>
                    <a:ea typeface="Arial"/>
                  </a:rPr>
                  <a:t>Количество организаций получивших лицензии в 3 квартале 2024 года.</a:t>
                </a:r>
                <a:endParaRPr b="0" lang="ru-RU" sz="2200" spc="-1" strike="noStrike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Диаграмма 586869648"/>
          <p:cNvGraphicFramePr/>
          <p:nvPr/>
        </p:nvGraphicFramePr>
        <p:xfrm>
          <a:off x="11160" y="2161080"/>
          <a:ext cx="9132480" cy="424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3"/>
          <a:stretch/>
        </p:blipFill>
        <p:spPr>
          <a:xfrm>
            <a:off x="208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sldNum" idx="3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62C6E36-FCA2-4FBD-A0B8-CA191518F5B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45" name="TextBox 1912950059"/>
          <p:cNvSpPr/>
          <p:nvPr/>
        </p:nvSpPr>
        <p:spPr>
          <a:xfrm>
            <a:off x="514440" y="1305360"/>
            <a:ext cx="81727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Общее количество проверок, проведенных 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Управлением за 3 квартал 20</a:t>
            </a:r>
            <a:r>
              <a:rPr b="1" lang="en-US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2</a:t>
            </a:r>
            <a:r>
              <a:rPr b="1" lang="ru-RU" sz="32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4 года: 208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sldNum" idx="4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4C32FC-D910-4785-BB28-ADB1B9F8221D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49" name="TextBox 1"/>
          <p:cNvSpPr/>
          <p:nvPr/>
        </p:nvSpPr>
        <p:spPr>
          <a:xfrm>
            <a:off x="181440" y="1412640"/>
            <a:ext cx="878040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Arial"/>
              </a:rPr>
              <a:t>При проведении инспекций проверяется: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150" name="Диаграмма 2"/>
          <p:cNvGraphicFramePr/>
          <p:nvPr/>
        </p:nvGraphicFramePr>
        <p:xfrm>
          <a:off x="-36360" y="1917000"/>
          <a:ext cx="8919360" cy="439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2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5E153B-76E9-4811-A07D-BCAD95B80903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164" name="Диаграмма 3"/>
          <p:cNvGraphicFramePr/>
          <p:nvPr/>
        </p:nvGraphicFramePr>
        <p:xfrm>
          <a:off x="21960" y="1268640"/>
          <a:ext cx="9108000" cy="492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sldNum" idx="4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65D77E-F2FA-47E7-B4EF-C335D4CDD68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70" name="TextBox 2"/>
          <p:cNvSpPr/>
          <p:nvPr/>
        </p:nvSpPr>
        <p:spPr>
          <a:xfrm>
            <a:off x="611640" y="1484640"/>
            <a:ext cx="8280720" cy="46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Arial"/>
              </a:rPr>
              <a:t>Выявляемые нарушения в основном касаются: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Arial"/>
              </a:rPr>
              <a:t>разработки и актуализации эксплуатационной документации;</a:t>
            </a:r>
            <a:endParaRPr b="0" lang="ru-RU" sz="23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Arial"/>
              </a:rPr>
              <a:t>обеспечения ядерной и радиационной безопасности;</a:t>
            </a:r>
            <a:endParaRPr b="0" lang="ru-RU" sz="23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Arial"/>
              </a:rPr>
              <a:t>учета и контроля ядерных материалов, радиоактивных веществ и отходов;</a:t>
            </a:r>
            <a:endParaRPr b="0" lang="ru-RU" sz="23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Arial"/>
              </a:rPr>
              <a:t>состояния технической и организационно-распорядительной документации;</a:t>
            </a:r>
            <a:endParaRPr b="0" lang="ru-RU" sz="23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Arial"/>
              </a:rPr>
              <a:t>подготовки и допуска к работе персонала объектов.</a:t>
            </a:r>
            <a:endParaRPr b="0" lang="ru-RU" sz="23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3640" cy="56448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4" descr=""/>
          <p:cNvPicPr/>
          <p:nvPr/>
        </p:nvPicPr>
        <p:blipFill>
          <a:blip r:embed="rId2"/>
          <a:stretch/>
        </p:blipFill>
        <p:spPr>
          <a:xfrm>
            <a:off x="8280" y="0"/>
            <a:ext cx="9135360" cy="136728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sldNum" idx="4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B9A43E-F19D-4A51-BA2D-5414BC73252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74" name="TextBox 2"/>
          <p:cNvSpPr/>
          <p:nvPr/>
        </p:nvSpPr>
        <p:spPr>
          <a:xfrm>
            <a:off x="611640" y="1340640"/>
            <a:ext cx="828072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Arial"/>
              </a:rPr>
              <a:t>Причины выявляемых нарушений: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900" spc="-1" strike="noStrike">
                <a:solidFill>
                  <a:schemeClr val="dk1"/>
                </a:solidFill>
                <a:latin typeface="Times New Roman"/>
                <a:ea typeface="Arial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  <a:endParaRPr b="0" lang="ru-RU" sz="19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900" spc="-1" strike="noStrike">
                <a:solidFill>
                  <a:schemeClr val="dk1"/>
                </a:solidFill>
                <a:latin typeface="Times New Roman"/>
                <a:ea typeface="Arial"/>
              </a:rPr>
              <a:t>Недостаточный административный контроль за: состоянием ядерной и радиационной безопасности объектов использования атомной энергии, учетом и контролем ядерных материалов, радиоактивных веществ и радиоактивных отходов</a:t>
            </a:r>
            <a:endParaRPr b="0" lang="ru-RU" sz="19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b="0" lang="ru-RU" sz="1900" spc="-1" strike="noStrike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900" spc="-1" strike="noStrike">
                <a:solidFill>
                  <a:schemeClr val="dk1"/>
                </a:solidFill>
                <a:latin typeface="Times New Roman"/>
                <a:ea typeface="Calibri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и радиоактивных отходов</a:t>
            </a:r>
            <a:endParaRPr b="0" lang="ru-RU" sz="19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Application>LibreOffice/7.6.7.2$Linux_X86_64 LibreOffice_project/60$Build-2</Application>
  <AppVersion>15.0000</AppVersion>
  <Words>584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2015-09-22T06:41:40Z</dcterms:created>
  <dc:creator>Серегин П.А.</dc:creator>
  <dc:description/>
  <dc:language>ru-RU</dc:language>
  <cp:lastModifiedBy/>
  <cp:lastPrinted>2024-02-21T06:32:57Z</cp:lastPrinted>
  <dcterms:modified xsi:type="dcterms:W3CDTF">2024-10-25T10:19:39Z</dcterms:modified>
  <cp:revision>530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16</vt:i4>
  </property>
</Properties>
</file>